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Roboto"/>
      <p:regular r:id="rId39"/>
      <p:bold r:id="rId40"/>
      <p:italic r:id="rId41"/>
      <p:boldItalic r:id="rId42"/>
    </p:embeddedFont>
    <p:embeddedFont>
      <p:font typeface="Source Sans Pr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Brittney Roach Clin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5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7.xml"/><Relationship Id="rId44" Type="http://schemas.openxmlformats.org/officeDocument/2006/relationships/font" Target="fonts/SourceSansPro-bold.fntdata"/><Relationship Id="rId21" Type="http://schemas.openxmlformats.org/officeDocument/2006/relationships/slide" Target="slides/slide16.xml"/><Relationship Id="rId43" Type="http://schemas.openxmlformats.org/officeDocument/2006/relationships/font" Target="fonts/SourceSansPro-regular.fntdata"/><Relationship Id="rId24" Type="http://schemas.openxmlformats.org/officeDocument/2006/relationships/slide" Target="slides/slide19.xml"/><Relationship Id="rId46" Type="http://schemas.openxmlformats.org/officeDocument/2006/relationships/font" Target="fonts/SourceSansPro-boldItalic.fntdata"/><Relationship Id="rId23" Type="http://schemas.openxmlformats.org/officeDocument/2006/relationships/slide" Target="slides/slide18.xml"/><Relationship Id="rId45" Type="http://schemas.openxmlformats.org/officeDocument/2006/relationships/font" Target="fonts/SourceSansPr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+oriw@google.com 
First design pass is done, let me know if you have any further edits.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loud.google.com/security/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Several layers of security provided by Google Infrastructure, and via secured APIs allowing to store, connect to GCP, and interconnect various components.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SSH deployment, HTTPS web, managed platform.  (See also </a:t>
            </a:r>
            <a:r>
              <a:rPr lang="en-GB" sz="1200" u="sng">
                <a:solidFill>
                  <a:schemeClr val="accent5"/>
                </a:solidFill>
                <a:hlinkClick r:id="rId2"/>
              </a:rPr>
              <a:t>https://cloud.google.com/security/</a:t>
            </a:r>
            <a:r>
              <a:rPr lang="en-GB" sz="1200">
                <a:solidFill>
                  <a:schemeClr val="dk1"/>
                </a:solidFill>
              </a:rPr>
              <a:t>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Slick, easy to use, Web 2.0 responsive web interface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6.png"/><Relationship Id="rId5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1.png"/><Relationship Id="rId4" Type="http://schemas.openxmlformats.org/officeDocument/2006/relationships/image" Target="../media/image06.png"/><Relationship Id="rId5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1.png"/><Relationship Id="rId4" Type="http://schemas.openxmlformats.org/officeDocument/2006/relationships/image" Target="../media/image07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1.png"/><Relationship Id="rId4" Type="http://schemas.openxmlformats.org/officeDocument/2006/relationships/image" Target="../media/image08.png"/><Relationship Id="rId5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1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3.jpg"/><Relationship Id="rId4" Type="http://schemas.openxmlformats.org/officeDocument/2006/relationships/image" Target="../media/image0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0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1.png"/><Relationship Id="rId4" Type="http://schemas.openxmlformats.org/officeDocument/2006/relationships/hyperlink" Target="https://sentai.eu/quest/" TargetMode="External"/><Relationship Id="rId5" Type="http://schemas.openxmlformats.org/officeDocument/2006/relationships/hyperlink" Target="https://cloud.google.com/customers/canaccord-genuity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Relationship Id="rId4" Type="http://schemas.openxmlformats.org/officeDocument/2006/relationships/hyperlink" Target="mailto:david@sentai.e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hyperlink" Target="http://sentai.eu/" TargetMode="External"/><Relationship Id="rId5" Type="http://schemas.openxmlformats.org/officeDocument/2006/relationships/image" Target="../media/image0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developers.google.com/apps-script/guide_libraries" TargetMode="External"/><Relationship Id="rId4" Type="http://schemas.openxmlformats.org/officeDocument/2006/relationships/image" Target="../media/image0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Relationship Id="rId4" Type="http://schemas.openxmlformats.org/officeDocument/2006/relationships/image" Target="../media/image0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Relationship Id="rId4" Type="http://schemas.openxmlformats.org/officeDocument/2006/relationships/image" Target="../media/image03.jpg"/><Relationship Id="rId5" Type="http://schemas.openxmlformats.org/officeDocument/2006/relationships/image" Target="../media/image0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457200" y="971550"/>
            <a:ext cx="82296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Migrating Legacy Applications </a:t>
            </a:r>
            <a:br>
              <a:rPr lang="en-GB" sz="36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36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to the Cloud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457200" y="1581150"/>
            <a:ext cx="82296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20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How SenTai supported Canaccord Genuity’s </a:t>
            </a:r>
            <a:br>
              <a:rPr lang="en-GB" sz="20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0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Move to Google Cloud Platform</a:t>
            </a:r>
          </a:p>
        </p:txBody>
      </p:sp>
      <p:pic>
        <p:nvPicPr>
          <p:cNvPr descr="GCP_ExecForum_logo_header_jp.png"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4823" y="2945599"/>
            <a:ext cx="1734375" cy="1550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lockup_cloud_color_CMYK_lockup_cloud_platform_color.png"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1675" y="4571519"/>
            <a:ext cx="1320651" cy="38044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2992575" y="2348900"/>
            <a:ext cx="30885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b="1"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David Senouf, PhD 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\\</a:t>
            </a:r>
            <a:r>
              <a:rPr b="1"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 CEO SenTai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381000" y="304800"/>
            <a:ext cx="8398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Quest limitations prior to migration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81000" y="1330025"/>
            <a:ext cx="8436900" cy="30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Evolution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of financial model limited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Increase in </a:t>
            </a: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frequency of full computations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from weekly to daily impossible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Increase in </a:t>
            </a: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#companies, #industries, #regions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impossible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Antiquated </a:t>
            </a: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web interface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Infrastructure maintenance 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difficult and costly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New features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impossible to implement </a:t>
            </a:r>
          </a:p>
        </p:txBody>
      </p:sp>
      <p:sp>
        <p:nvSpPr>
          <p:cNvPr id="144" name="Shape 144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147" name="Shape 147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09775" y="754550"/>
            <a:ext cx="71355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Reaching an End of Life: Lack of Scalability, Maintainability, and Evolution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3810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Why such</a:t>
            </a: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 limitations?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09775" y="1330025"/>
            <a:ext cx="8734200" cy="3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Hosted In-House: in 3 dedicated bare metal servers and multiple VMWare instances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Microsoft Technology: 15 year history, 4 Windows 2003 Servers, 11 SQL Server </a:t>
            </a:r>
            <a:b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DBs 2008, ASP.net, Access Clients,...)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Overly complex valuation methodology and software architecture, with very slow in-DB computations (T-SQL)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Single weekly full computing cycle daily differentials, little contingency for errors </a:t>
            </a:r>
            <a:b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or outages  </a:t>
            </a:r>
          </a:p>
        </p:txBody>
      </p:sp>
      <p:sp>
        <p:nvSpPr>
          <p:cNvPr id="155" name="Shape 155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158" name="Shape 158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409775" y="754550"/>
            <a:ext cx="63879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The Obsolescence of Legacy Infrastructure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166" name="Shape 166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1034000" y="2456400"/>
            <a:ext cx="75003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Challenges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Chronology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Infrastructure Comparison  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ACACAC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ACAC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304800" y="1428750"/>
            <a:ext cx="88392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40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r>
              <a:rPr lang="en-GB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Migration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3810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Migration Challenges (specific to Quest)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81000" y="908000"/>
            <a:ext cx="8436900" cy="3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Remote Team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Communication between teams (SenTai/CG IT and Business, London and Paris)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 Provider Changes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b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- From Thomson Reuters to S&amp;P (Company Data)</a:t>
            </a:r>
            <a:b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	- From FTSE ICB to MSCI GICS (Industry Data)</a:t>
            </a:r>
            <a:b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	-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Required the creation of a complex ETL (Extract, Transform, Load)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 Management System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b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 proprietary language was developed to assess data quality and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flag outliers</a:t>
            </a:r>
            <a:b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	- An extensive admin web interface was designed to allow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for possible overrides</a:t>
            </a:r>
            <a:b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		- Input: S&amp;P data</a:t>
            </a:r>
            <a:b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		- Output: Override computations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8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178" name="Shape 178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381000" y="304800"/>
            <a:ext cx="82296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Migration Challenges (Continued)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381000" y="908000"/>
            <a:ext cx="8436900" cy="3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Business Logic Documentation: </a:t>
            </a:r>
            <a:b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	-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Limited</a:t>
            </a:r>
            <a:b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	- Needed to write documentation to adequately transform Business logic</a:t>
            </a:r>
            <a:b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	- 200+ computational phases and 7,000+ comp. rules</a:t>
            </a:r>
          </a:p>
          <a:p>
            <a:pPr indent="0" lvl="0" mar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Valuation Model Documentation: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Limited.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Needed to reverse engineer and rewrite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Valuation Model and Computation Algorithm: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entirely rewritten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Valuation Methodology Change</a:t>
            </a:r>
            <a:b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	-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From SQL server transactional based computations (T-SQL)</a:t>
            </a:r>
            <a:b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	- to Google Sheet defined proprietary syntax handling time series</a:t>
            </a:r>
            <a:b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	- translated into Java (Antlr), run on GCE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Validation Phase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Lasted during entire development Phase (one year)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185" name="Shape 185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188" name="Shape 188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</a:p>
        </p:txBody>
      </p:sp>
      <p:sp>
        <p:nvSpPr>
          <p:cNvPr id="194" name="Shape 194"/>
          <p:cNvSpPr txBox="1"/>
          <p:nvPr/>
        </p:nvSpPr>
        <p:spPr>
          <a:xfrm>
            <a:off x="3810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Migration Chronology</a:t>
            </a:r>
          </a:p>
        </p:txBody>
      </p:sp>
      <p:sp>
        <p:nvSpPr>
          <p:cNvPr id="195" name="Shape 195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198" name="Shape 198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409775" y="754550"/>
            <a:ext cx="6690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Documentation, </a:t>
            </a:r>
            <a:r>
              <a:rPr b="1" lang="en-GB"/>
              <a:t>Model Rewrite, Software Architecture Reset, and Validation</a:t>
            </a:r>
          </a:p>
        </p:txBody>
      </p:sp>
      <p:sp>
        <p:nvSpPr>
          <p:cNvPr id="200" name="Shape 200"/>
          <p:cNvSpPr/>
          <p:nvPr/>
        </p:nvSpPr>
        <p:spPr>
          <a:xfrm>
            <a:off x="488200" y="1276350"/>
            <a:ext cx="255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1"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Reverse Engineering </a:t>
            </a:r>
            <a:br>
              <a:rPr b="1"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GSuite (GA4W)</a:t>
            </a:r>
          </a:p>
        </p:txBody>
      </p:sp>
      <p:cxnSp>
        <p:nvCxnSpPr>
          <p:cNvPr id="201" name="Shape 201"/>
          <p:cNvCxnSpPr/>
          <p:nvPr/>
        </p:nvCxnSpPr>
        <p:spPr>
          <a:xfrm>
            <a:off x="488200" y="1962150"/>
            <a:ext cx="25599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Shape 202"/>
          <p:cNvSpPr/>
          <p:nvPr/>
        </p:nvSpPr>
        <p:spPr>
          <a:xfrm>
            <a:off x="488200" y="2038350"/>
            <a:ext cx="2559900" cy="1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Transformation of legacy </a:t>
            </a:r>
            <a:br>
              <a:rPr b="1" lang="en-GB" sz="12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-GB" sz="12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valuation model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From regular conference calls to Google Hangout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From Emails and Office docs to Google Apps and Google Docs shared documents (cf. BBVA)</a:t>
            </a:r>
          </a:p>
        </p:txBody>
      </p:sp>
      <p:sp>
        <p:nvSpPr>
          <p:cNvPr id="203" name="Shape 203"/>
          <p:cNvSpPr/>
          <p:nvPr/>
        </p:nvSpPr>
        <p:spPr>
          <a:xfrm>
            <a:off x="3276600" y="1276350"/>
            <a:ext cx="2590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1"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Prototype Development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GCP/GCE</a:t>
            </a:r>
          </a:p>
        </p:txBody>
      </p:sp>
      <p:sp>
        <p:nvSpPr>
          <p:cNvPr id="204" name="Shape 204"/>
          <p:cNvSpPr/>
          <p:nvPr/>
        </p:nvSpPr>
        <p:spPr>
          <a:xfrm>
            <a:off x="3276600" y="2039962"/>
            <a:ext cx="2590800" cy="15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New valuation methodology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br>
              <a:rPr lang="en-GB" sz="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Validation Phase 1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Once prototype was convincing enough, </a:t>
            </a: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CG was ready for Google Cloud!</a:t>
            </a:r>
          </a:p>
        </p:txBody>
      </p:sp>
      <p:cxnSp>
        <p:nvCxnSpPr>
          <p:cNvPr id="205" name="Shape 205"/>
          <p:cNvCxnSpPr/>
          <p:nvPr/>
        </p:nvCxnSpPr>
        <p:spPr>
          <a:xfrm>
            <a:off x="3276600" y="1962150"/>
            <a:ext cx="2590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Shape 206"/>
          <p:cNvCxnSpPr/>
          <p:nvPr/>
        </p:nvCxnSpPr>
        <p:spPr>
          <a:xfrm>
            <a:off x="6172200" y="1962150"/>
            <a:ext cx="25146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Shape 207"/>
          <p:cNvSpPr/>
          <p:nvPr/>
        </p:nvSpPr>
        <p:spPr>
          <a:xfrm>
            <a:off x="6172200" y="1276350"/>
            <a:ext cx="251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1"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Production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GCP/GCE</a:t>
            </a:r>
          </a:p>
        </p:txBody>
      </p:sp>
      <p:sp>
        <p:nvSpPr>
          <p:cNvPr id="208" name="Shape 208"/>
          <p:cNvSpPr/>
          <p:nvPr/>
        </p:nvSpPr>
        <p:spPr>
          <a:xfrm>
            <a:off x="6172200" y="2038350"/>
            <a:ext cx="25146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Full model rewrite and web development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FMR based on new syntax/new software architecture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New web 2.0 site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Extensive Validation Phase II </a:t>
            </a:r>
            <a:b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(full scale)</a:t>
            </a:r>
          </a:p>
        </p:txBody>
      </p:sp>
      <p:sp>
        <p:nvSpPr>
          <p:cNvPr id="209" name="Shape 209"/>
          <p:cNvSpPr/>
          <p:nvPr/>
        </p:nvSpPr>
        <p:spPr>
          <a:xfrm>
            <a:off x="504538" y="3789975"/>
            <a:ext cx="25272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5 months</a:t>
            </a:r>
          </a:p>
        </p:txBody>
      </p:sp>
      <p:sp>
        <p:nvSpPr>
          <p:cNvPr id="210" name="Shape 210"/>
          <p:cNvSpPr/>
          <p:nvPr/>
        </p:nvSpPr>
        <p:spPr>
          <a:xfrm>
            <a:off x="3261900" y="3789975"/>
            <a:ext cx="24825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7 months</a:t>
            </a:r>
          </a:p>
        </p:txBody>
      </p:sp>
      <p:sp>
        <p:nvSpPr>
          <p:cNvPr id="211" name="Shape 211"/>
          <p:cNvSpPr/>
          <p:nvPr/>
        </p:nvSpPr>
        <p:spPr>
          <a:xfrm>
            <a:off x="6172175" y="3789975"/>
            <a:ext cx="24825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 year</a:t>
            </a:r>
          </a:p>
        </p:txBody>
      </p:sp>
      <p:sp>
        <p:nvSpPr>
          <p:cNvPr id="212" name="Shape 212"/>
          <p:cNvSpPr/>
          <p:nvPr/>
        </p:nvSpPr>
        <p:spPr>
          <a:xfrm>
            <a:off x="504550" y="4075500"/>
            <a:ext cx="1797900" cy="533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3276600" y="4075500"/>
            <a:ext cx="1797900" cy="533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6172200" y="4075500"/>
            <a:ext cx="1797900" cy="533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3810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Infrastructure Comparison </a:t>
            </a:r>
          </a:p>
        </p:txBody>
      </p:sp>
      <p:sp>
        <p:nvSpPr>
          <p:cNvPr id="220" name="Shape 220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223" name="Shape 223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409775" y="754550"/>
            <a:ext cx="63879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GCP vs MS bare metal</a:t>
            </a:r>
          </a:p>
        </p:txBody>
      </p:sp>
      <p:sp>
        <p:nvSpPr>
          <p:cNvPr id="225" name="Shape 225"/>
          <p:cNvSpPr/>
          <p:nvPr/>
        </p:nvSpPr>
        <p:spPr>
          <a:xfrm>
            <a:off x="457200" y="1276350"/>
            <a:ext cx="3369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1"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Before (Not Scalable)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Microsoft Technology</a:t>
            </a:r>
          </a:p>
        </p:txBody>
      </p:sp>
      <p:cxnSp>
        <p:nvCxnSpPr>
          <p:cNvPr id="226" name="Shape 226"/>
          <p:cNvCxnSpPr/>
          <p:nvPr/>
        </p:nvCxnSpPr>
        <p:spPr>
          <a:xfrm>
            <a:off x="457200" y="1962150"/>
            <a:ext cx="39624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Shape 227"/>
          <p:cNvSpPr/>
          <p:nvPr/>
        </p:nvSpPr>
        <p:spPr>
          <a:xfrm>
            <a:off x="457200" y="2114550"/>
            <a:ext cx="3962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3 Bare Metal Servers, fixed storage, RAM, CPU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3 VMWare Windows Servers per bare metal server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SSD &amp; SCSI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No app (O.S.) virtualization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11 SQL Server DBs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SQL Server Access Clients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No APIs</a:t>
            </a:r>
          </a:p>
        </p:txBody>
      </p:sp>
      <p:sp>
        <p:nvSpPr>
          <p:cNvPr id="228" name="Shape 228"/>
          <p:cNvSpPr/>
          <p:nvPr/>
        </p:nvSpPr>
        <p:spPr>
          <a:xfrm>
            <a:off x="4724400" y="1276350"/>
            <a:ext cx="396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1"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After (Scalable)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Google Technology &amp; Open Source</a:t>
            </a:r>
          </a:p>
        </p:txBody>
      </p:sp>
      <p:cxnSp>
        <p:nvCxnSpPr>
          <p:cNvPr id="229" name="Shape 229"/>
          <p:cNvCxnSpPr/>
          <p:nvPr/>
        </p:nvCxnSpPr>
        <p:spPr>
          <a:xfrm>
            <a:off x="4724400" y="1962150"/>
            <a:ext cx="39624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Shape 230"/>
          <p:cNvSpPr/>
          <p:nvPr/>
        </p:nvSpPr>
        <p:spPr>
          <a:xfrm>
            <a:off x="4724400" y="2114550"/>
            <a:ext cx="3962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3 Google Compute Engine instances, scalable specs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Single Virtual Machines: 32 vcpus/core, 208 GB RAM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SSD only persistent disks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Docker containers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NoDB, File System based (200+ computational stages)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 Query. Tableau, Google Sheets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API driven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 Windows / SQL Server for S&amp;P Data Sync (reqd. By S&amp;P)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238" name="Shape 238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dows-Server-2003.png"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650" y="2111975"/>
            <a:ext cx="1797052" cy="56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5274" y="1411825"/>
            <a:ext cx="3188100" cy="1969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/>
          <p:nvPr/>
        </p:nvSpPr>
        <p:spPr>
          <a:xfrm>
            <a:off x="3560950" y="1999025"/>
            <a:ext cx="1035900" cy="10029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ACACA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CACA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248" name="Shape 248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1040225" y="2456400"/>
            <a:ext cx="74943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Scalability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Performance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Agility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Risk Mitigation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Costs and Rationale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ACACAC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ACACAC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ACAC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304800" y="1428750"/>
            <a:ext cx="88392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40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r>
              <a:rPr lang="en-GB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Benefits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3810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Benefits</a:t>
            </a:r>
          </a:p>
        </p:txBody>
      </p:sp>
      <p:sp>
        <p:nvSpPr>
          <p:cNvPr id="256" name="Shape 256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259" name="Shape 259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409775" y="754550"/>
            <a:ext cx="6387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Scalability</a:t>
            </a:r>
          </a:p>
        </p:txBody>
      </p:sp>
      <p:sp>
        <p:nvSpPr>
          <p:cNvPr id="261" name="Shape 261"/>
          <p:cNvSpPr/>
          <p:nvPr/>
        </p:nvSpPr>
        <p:spPr>
          <a:xfrm>
            <a:off x="457200" y="1276350"/>
            <a:ext cx="208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1"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Before (10 hr)</a:t>
            </a:r>
          </a:p>
        </p:txBody>
      </p:sp>
      <p:cxnSp>
        <p:nvCxnSpPr>
          <p:cNvPr id="262" name="Shape 262"/>
          <p:cNvCxnSpPr/>
          <p:nvPr/>
        </p:nvCxnSpPr>
        <p:spPr>
          <a:xfrm>
            <a:off x="457200" y="1962150"/>
            <a:ext cx="39624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Shape 263"/>
          <p:cNvSpPr/>
          <p:nvPr/>
        </p:nvSpPr>
        <p:spPr>
          <a:xfrm>
            <a:off x="457200" y="2114550"/>
            <a:ext cx="3962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Weekly computations (frequency)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20 year history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2,200 companies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10 regions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100 industrial sectors in 2 level structure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Inability to scale up (F,Y,C,R,I.S.)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Static valuation model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Antiquated website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No new features</a:t>
            </a:r>
          </a:p>
        </p:txBody>
      </p:sp>
      <p:sp>
        <p:nvSpPr>
          <p:cNvPr id="264" name="Shape 264"/>
          <p:cNvSpPr/>
          <p:nvPr/>
        </p:nvSpPr>
        <p:spPr>
          <a:xfrm>
            <a:off x="4724400" y="1276350"/>
            <a:ext cx="396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1"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After (30mn)</a:t>
            </a:r>
          </a:p>
        </p:txBody>
      </p:sp>
      <p:cxnSp>
        <p:nvCxnSpPr>
          <p:cNvPr id="265" name="Shape 265"/>
          <p:cNvCxnSpPr/>
          <p:nvPr/>
        </p:nvCxnSpPr>
        <p:spPr>
          <a:xfrm>
            <a:off x="4724400" y="1962150"/>
            <a:ext cx="39624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6" name="Shape 266"/>
          <p:cNvSpPr/>
          <p:nvPr/>
        </p:nvSpPr>
        <p:spPr>
          <a:xfrm>
            <a:off x="4724400" y="2114550"/>
            <a:ext cx="40716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Daily computations (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even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intra-day)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30 year history (</a:t>
            </a: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1.5x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8,800 companies (</a:t>
            </a: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4x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25 regions (</a:t>
            </a: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2.5x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275 industrial sectors in 4 level structure (</a:t>
            </a: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2.75x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calable (F,Y,C,R,I.S.)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Dynamic valuation model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Web 2.0 user friendly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New features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3799" y="1371210"/>
            <a:ext cx="1084500" cy="3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5050" y="1253100"/>
            <a:ext cx="900925" cy="55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4285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65" name="Shape 65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304800" y="2456400"/>
            <a:ext cx="82296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we are and what we do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304800" y="1428750"/>
            <a:ext cx="82296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SenTai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3810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Benefits</a:t>
            </a:r>
          </a:p>
        </p:txBody>
      </p:sp>
      <p:sp>
        <p:nvSpPr>
          <p:cNvPr id="274" name="Shape 274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277" name="Shape 277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409775" y="754550"/>
            <a:ext cx="6387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Performance</a:t>
            </a:r>
          </a:p>
        </p:txBody>
      </p:sp>
      <p:sp>
        <p:nvSpPr>
          <p:cNvPr id="279" name="Shape 279"/>
          <p:cNvSpPr/>
          <p:nvPr/>
        </p:nvSpPr>
        <p:spPr>
          <a:xfrm>
            <a:off x="1362600" y="2746325"/>
            <a:ext cx="208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1" lang="en-GB" sz="48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50 X </a:t>
            </a:r>
          </a:p>
        </p:txBody>
      </p:sp>
      <p:sp>
        <p:nvSpPr>
          <p:cNvPr id="280" name="Shape 280"/>
          <p:cNvSpPr/>
          <p:nvPr/>
        </p:nvSpPr>
        <p:spPr>
          <a:xfrm>
            <a:off x="4724400" y="1276350"/>
            <a:ext cx="396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1"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Data (Quantity/Speed)</a:t>
            </a:r>
          </a:p>
        </p:txBody>
      </p:sp>
      <p:cxnSp>
        <p:nvCxnSpPr>
          <p:cNvPr id="281" name="Shape 281"/>
          <p:cNvCxnSpPr/>
          <p:nvPr/>
        </p:nvCxnSpPr>
        <p:spPr>
          <a:xfrm>
            <a:off x="4724400" y="1962150"/>
            <a:ext cx="39624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1300" y="1700475"/>
            <a:ext cx="707774" cy="70777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>
            <a:off x="4724400" y="2114550"/>
            <a:ext cx="3962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2.5x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the amount of computed data (input)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1/20x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of the time (30mn vs 10 hrs)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10x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more aggregate computations (output)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120 billion data points per full run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7,000+ complex business rules using non trivial mathematical and numerical procedures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200+ computational stages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4249" y="3369000"/>
            <a:ext cx="1161883" cy="717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3810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Benefits</a:t>
            </a:r>
          </a:p>
        </p:txBody>
      </p:sp>
      <p:sp>
        <p:nvSpPr>
          <p:cNvPr id="290" name="Shape 290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293" name="Shape 293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409775" y="754550"/>
            <a:ext cx="6387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Agility - Flexibility of Valuation Model Changes</a:t>
            </a:r>
          </a:p>
        </p:txBody>
      </p:sp>
      <p:sp>
        <p:nvSpPr>
          <p:cNvPr id="295" name="Shape 295"/>
          <p:cNvSpPr/>
          <p:nvPr/>
        </p:nvSpPr>
        <p:spPr>
          <a:xfrm>
            <a:off x="457200" y="1276350"/>
            <a:ext cx="208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1"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Before</a:t>
            </a:r>
          </a:p>
        </p:txBody>
      </p:sp>
      <p:cxnSp>
        <p:nvCxnSpPr>
          <p:cNvPr id="296" name="Shape 296"/>
          <p:cNvCxnSpPr/>
          <p:nvPr/>
        </p:nvCxnSpPr>
        <p:spPr>
          <a:xfrm>
            <a:off x="457200" y="1962150"/>
            <a:ext cx="39624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Shape 297"/>
          <p:cNvSpPr/>
          <p:nvPr/>
        </p:nvSpPr>
        <p:spPr>
          <a:xfrm>
            <a:off x="457200" y="2114550"/>
            <a:ext cx="3962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Model Changes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minor modifications to the model required </a:t>
            </a: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1-2 months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. Changes could only be performed by chosen external vendor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Deployment 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by developers only:</a:t>
            </a:r>
            <a:b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279400" lvl="0" marL="457200" marR="0" rtl="0" algn="l">
              <a:spcBef>
                <a:spcPts val="600"/>
              </a:spcBef>
              <a:buClr>
                <a:srgbClr val="757575"/>
              </a:buClr>
              <a:buSzPct val="66666"/>
              <a:buFont typeface="Roboto"/>
              <a:buChar char="●"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in-DB model and computations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entire compute engine carried out in DB calculations - SQL Stored Procedures (T-SQL) Very slow, difficult to fix model</a:t>
            </a:r>
          </a:p>
        </p:txBody>
      </p:sp>
      <p:sp>
        <p:nvSpPr>
          <p:cNvPr id="298" name="Shape 298"/>
          <p:cNvSpPr/>
          <p:nvPr/>
        </p:nvSpPr>
        <p:spPr>
          <a:xfrm>
            <a:off x="4724400" y="1276350"/>
            <a:ext cx="396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1"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After</a:t>
            </a:r>
          </a:p>
        </p:txBody>
      </p:sp>
      <p:cxnSp>
        <p:nvCxnSpPr>
          <p:cNvPr id="299" name="Shape 299"/>
          <p:cNvCxnSpPr/>
          <p:nvPr/>
        </p:nvCxnSpPr>
        <p:spPr>
          <a:xfrm>
            <a:off x="4724400" y="1962150"/>
            <a:ext cx="39624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0" name="Shape 300"/>
          <p:cNvSpPr/>
          <p:nvPr/>
        </p:nvSpPr>
        <p:spPr>
          <a:xfrm>
            <a:off x="4724400" y="2114550"/>
            <a:ext cx="3962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Model Changes: Live editable model online by analysts simultaneously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without programming knowledge</a:t>
            </a:r>
            <a:b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Deployment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of new model done by business analysts themselves!</a:t>
            </a:r>
          </a:p>
          <a:p>
            <a:pPr indent="-279400" lvl="0" marL="457200" marR="0" rtl="0" algn="l">
              <a:spcBef>
                <a:spcPts val="600"/>
              </a:spcBef>
              <a:buClr>
                <a:srgbClr val="757575"/>
              </a:buClr>
              <a:buSzPct val="66666"/>
              <a:buFont typeface="Roboto"/>
              <a:buChar char="●"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Google Sheet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Rewrite model within GS, adding a proprietary syntax for handling of Time-Series</a:t>
            </a:r>
          </a:p>
          <a:p>
            <a:pPr indent="-279400" lvl="0" marL="457200" marR="0" rtl="0" algn="l">
              <a:spcBef>
                <a:spcPts val="600"/>
              </a:spcBef>
              <a:buClr>
                <a:srgbClr val="757575"/>
              </a:buClr>
              <a:buSzPct val="66666"/>
              <a:buFont typeface="Roboto"/>
              <a:buChar char="●"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Model Translation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Into Java code from Google Sheet use ANTLR (language builder)</a:t>
            </a:r>
          </a:p>
          <a:p>
            <a:pPr indent="-279400" lvl="0" marL="457200" marR="0" rtl="0" algn="l">
              <a:spcBef>
                <a:spcPts val="600"/>
              </a:spcBef>
              <a:buClr>
                <a:srgbClr val="757575"/>
              </a:buClr>
              <a:buSzPct val="66666"/>
              <a:buFont typeface="Roboto"/>
              <a:buChar char="●"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Java based computations on GCE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3">
            <a:alphaModFix amt="37000"/>
          </a:blip>
          <a:srcRect b="2343" l="0" r="0" t="7849"/>
          <a:stretch/>
        </p:blipFill>
        <p:spPr>
          <a:xfrm>
            <a:off x="0" y="-8275"/>
            <a:ext cx="91374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469789" y="211455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2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Risk Mitigation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/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</a:p>
        </p:txBody>
      </p:sp>
      <p:sp>
        <p:nvSpPr>
          <p:cNvPr id="312" name="Shape 312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315" name="Shape 315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7562" y="615025"/>
            <a:ext cx="500375" cy="5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9362" y="709449"/>
            <a:ext cx="437774" cy="3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5874" y="471825"/>
            <a:ext cx="792249" cy="64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95401" y="2612125"/>
            <a:ext cx="487585" cy="48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69511" y="2256623"/>
            <a:ext cx="1274288" cy="12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43900" y="2713083"/>
            <a:ext cx="548700" cy="37601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/>
          <p:nvPr/>
        </p:nvSpPr>
        <p:spPr>
          <a:xfrm>
            <a:off x="693350" y="1180975"/>
            <a:ext cx="1828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Security</a:t>
            </a:r>
          </a:p>
        </p:txBody>
      </p:sp>
      <p:cxnSp>
        <p:nvCxnSpPr>
          <p:cNvPr id="323" name="Shape 323"/>
          <p:cNvCxnSpPr/>
          <p:nvPr/>
        </p:nvCxnSpPr>
        <p:spPr>
          <a:xfrm>
            <a:off x="724150" y="1555550"/>
            <a:ext cx="1828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4" name="Shape 324"/>
          <p:cNvSpPr/>
          <p:nvPr/>
        </p:nvSpPr>
        <p:spPr>
          <a:xfrm>
            <a:off x="724125" y="1574125"/>
            <a:ext cx="18288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ctr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Several layers of security provided by Google infrastructure</a:t>
            </a:r>
          </a:p>
        </p:txBody>
      </p:sp>
      <p:sp>
        <p:nvSpPr>
          <p:cNvPr id="325" name="Shape 325"/>
          <p:cNvSpPr/>
          <p:nvPr/>
        </p:nvSpPr>
        <p:spPr>
          <a:xfrm>
            <a:off x="754150" y="3208662"/>
            <a:ext cx="1828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Confidentiality</a:t>
            </a:r>
          </a:p>
        </p:txBody>
      </p:sp>
      <p:cxnSp>
        <p:nvCxnSpPr>
          <p:cNvPr id="326" name="Shape 326"/>
          <p:cNvCxnSpPr/>
          <p:nvPr/>
        </p:nvCxnSpPr>
        <p:spPr>
          <a:xfrm>
            <a:off x="708750" y="3583237"/>
            <a:ext cx="1828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7" name="Shape 327"/>
          <p:cNvSpPr/>
          <p:nvPr/>
        </p:nvSpPr>
        <p:spPr>
          <a:xfrm>
            <a:off x="154675" y="3601825"/>
            <a:ext cx="2933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ctr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Customer information is a part of CG’s customer base, and minimal data is pushed to cloud platform for credentials, site preferences, site permissions</a:t>
            </a:r>
          </a:p>
        </p:txBody>
      </p:sp>
      <p:sp>
        <p:nvSpPr>
          <p:cNvPr id="328" name="Shape 328"/>
          <p:cNvSpPr/>
          <p:nvPr/>
        </p:nvSpPr>
        <p:spPr>
          <a:xfrm>
            <a:off x="3461450" y="1180975"/>
            <a:ext cx="1828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Backups</a:t>
            </a:r>
          </a:p>
        </p:txBody>
      </p:sp>
      <p:cxnSp>
        <p:nvCxnSpPr>
          <p:cNvPr id="329" name="Shape 329"/>
          <p:cNvCxnSpPr/>
          <p:nvPr/>
        </p:nvCxnSpPr>
        <p:spPr>
          <a:xfrm>
            <a:off x="3492250" y="1555550"/>
            <a:ext cx="1828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0" name="Shape 330"/>
          <p:cNvSpPr/>
          <p:nvPr/>
        </p:nvSpPr>
        <p:spPr>
          <a:xfrm>
            <a:off x="3374450" y="1574125"/>
            <a:ext cx="20028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ctr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Use of high speed Disk Cloning and Imaging. Several layers of backup processes available via managed GCP</a:t>
            </a:r>
          </a:p>
        </p:txBody>
      </p:sp>
      <p:sp>
        <p:nvSpPr>
          <p:cNvPr id="331" name="Shape 331"/>
          <p:cNvSpPr/>
          <p:nvPr/>
        </p:nvSpPr>
        <p:spPr>
          <a:xfrm>
            <a:off x="3374450" y="3208675"/>
            <a:ext cx="19467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Intellectual Property</a:t>
            </a:r>
          </a:p>
        </p:txBody>
      </p:sp>
      <p:cxnSp>
        <p:nvCxnSpPr>
          <p:cNvPr id="332" name="Shape 332"/>
          <p:cNvCxnSpPr/>
          <p:nvPr/>
        </p:nvCxnSpPr>
        <p:spPr>
          <a:xfrm>
            <a:off x="3433400" y="3589475"/>
            <a:ext cx="1828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3" name="Shape 333"/>
          <p:cNvSpPr/>
          <p:nvPr/>
        </p:nvSpPr>
        <p:spPr>
          <a:xfrm>
            <a:off x="3429000" y="3601825"/>
            <a:ext cx="18288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ctr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Permissioning (sharing) &amp; restrictions to access to Valuation Model handled by Google Apps</a:t>
            </a:r>
          </a:p>
        </p:txBody>
      </p:sp>
      <p:sp>
        <p:nvSpPr>
          <p:cNvPr id="334" name="Shape 334"/>
          <p:cNvSpPr/>
          <p:nvPr/>
        </p:nvSpPr>
        <p:spPr>
          <a:xfrm>
            <a:off x="6403850" y="1180975"/>
            <a:ext cx="1828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Disaster Recovery</a:t>
            </a:r>
          </a:p>
        </p:txBody>
      </p:sp>
      <p:cxnSp>
        <p:nvCxnSpPr>
          <p:cNvPr id="335" name="Shape 335"/>
          <p:cNvCxnSpPr/>
          <p:nvPr/>
        </p:nvCxnSpPr>
        <p:spPr>
          <a:xfrm>
            <a:off x="6434650" y="1555550"/>
            <a:ext cx="1828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Shape 336"/>
          <p:cNvSpPr/>
          <p:nvPr/>
        </p:nvSpPr>
        <p:spPr>
          <a:xfrm>
            <a:off x="6270000" y="1574125"/>
            <a:ext cx="21273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ctr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Automatically redeploy from scratch entire production environment </a:t>
            </a: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 5mn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, via single command line. </a:t>
            </a: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24h previously</a:t>
            </a:r>
          </a:p>
        </p:txBody>
      </p:sp>
      <p:sp>
        <p:nvSpPr>
          <p:cNvPr id="337" name="Shape 337"/>
          <p:cNvSpPr/>
          <p:nvPr/>
        </p:nvSpPr>
        <p:spPr>
          <a:xfrm>
            <a:off x="6403850" y="3208675"/>
            <a:ext cx="1828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Cloud Restrictions</a:t>
            </a:r>
          </a:p>
        </p:txBody>
      </p:sp>
      <p:cxnSp>
        <p:nvCxnSpPr>
          <p:cNvPr id="338" name="Shape 338"/>
          <p:cNvCxnSpPr/>
          <p:nvPr/>
        </p:nvCxnSpPr>
        <p:spPr>
          <a:xfrm>
            <a:off x="6419250" y="3578475"/>
            <a:ext cx="1828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9" name="Shape 339"/>
          <p:cNvSpPr/>
          <p:nvPr/>
        </p:nvSpPr>
        <p:spPr>
          <a:xfrm>
            <a:off x="6020850" y="3601825"/>
            <a:ext cx="25848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ctr">
              <a:spcBef>
                <a:spcPts val="600"/>
              </a:spcBef>
              <a:buSzPct val="25000"/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restrictions imposed by S&amp;P (f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inancial data provider) required separate in-house SQL server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/>
        </p:nvSpPr>
        <p:spPr>
          <a:xfrm>
            <a:off x="381000" y="304800"/>
            <a:ext cx="8229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Rationale for Canaccord Genuity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-GB"/>
              <a:t>Cost Reduction (4X) - Benefits</a:t>
            </a:r>
          </a:p>
        </p:txBody>
      </p:sp>
      <p:sp>
        <p:nvSpPr>
          <p:cNvPr id="345" name="Shape 345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348" name="Shape 348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/>
          <p:nvPr/>
        </p:nvSpPr>
        <p:spPr>
          <a:xfrm>
            <a:off x="457200" y="1276350"/>
            <a:ext cx="3692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1"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Total running costs vs. legacy costs</a:t>
            </a:r>
          </a:p>
        </p:txBody>
      </p:sp>
      <p:cxnSp>
        <p:nvCxnSpPr>
          <p:cNvPr id="350" name="Shape 350"/>
          <p:cNvCxnSpPr/>
          <p:nvPr/>
        </p:nvCxnSpPr>
        <p:spPr>
          <a:xfrm>
            <a:off x="457200" y="1962150"/>
            <a:ext cx="39624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1" name="Shape 351"/>
          <p:cNvSpPr/>
          <p:nvPr/>
        </p:nvSpPr>
        <p:spPr>
          <a:xfrm>
            <a:off x="457200" y="2114550"/>
            <a:ext cx="3962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Infrastructure costs @ GCP: 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Low monthly costs (less than $6500/month)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Maintenance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No maintenance of bare metal servers  hosted in Canaccord datacenter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b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Autonomy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Canceling of costly technical outsourcing contract to maintain legacy in-house infrastructure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Reduction of data cleansing team by automation rules (ETL). Allows to reallocate resources</a:t>
            </a:r>
          </a:p>
        </p:txBody>
      </p:sp>
      <p:sp>
        <p:nvSpPr>
          <p:cNvPr id="352" name="Shape 352"/>
          <p:cNvSpPr/>
          <p:nvPr/>
        </p:nvSpPr>
        <p:spPr>
          <a:xfrm>
            <a:off x="4724400" y="1276350"/>
            <a:ext cx="396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1"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Benefits</a:t>
            </a:r>
          </a:p>
        </p:txBody>
      </p:sp>
      <p:cxnSp>
        <p:nvCxnSpPr>
          <p:cNvPr id="353" name="Shape 353"/>
          <p:cNvCxnSpPr/>
          <p:nvPr/>
        </p:nvCxnSpPr>
        <p:spPr>
          <a:xfrm>
            <a:off x="4724400" y="1962150"/>
            <a:ext cx="39624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4" name="Shape 354"/>
          <p:cNvSpPr/>
          <p:nvPr/>
        </p:nvSpPr>
        <p:spPr>
          <a:xfrm>
            <a:off x="4724400" y="2114550"/>
            <a:ext cx="3962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Performance: 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Stability, scalability, maintainability, evolution, agility, security</a:t>
            </a:r>
          </a:p>
          <a:p>
            <a:pPr indent="0" lvl="0" marL="0" marR="0" rtl="0" algn="l">
              <a:spcBef>
                <a:spcPts val="600"/>
              </a:spcBef>
              <a:buSzPct val="25000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Integration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API technology between GSuite &amp; GCP allowed to develop a fully integrated and efficient environment for both business and technology needs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Autonomy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Recover technical knowledge: appropriation of platform by in-house developers trained by us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Focus its resources on core business (i.e. model improvement)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/>
        </p:nvSpPr>
        <p:spPr>
          <a:xfrm>
            <a:off x="3810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Successful Relaunch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Institutional Investor Feedback and Usage </a:t>
            </a:r>
          </a:p>
        </p:txBody>
      </p:sp>
      <p:sp>
        <p:nvSpPr>
          <p:cNvPr id="360" name="Shape 360"/>
          <p:cNvSpPr/>
          <p:nvPr/>
        </p:nvSpPr>
        <p:spPr>
          <a:xfrm>
            <a:off x="457200" y="20383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Portfolio Manager:</a:t>
            </a:r>
          </a:p>
        </p:txBody>
      </p:sp>
      <p:cxnSp>
        <p:nvCxnSpPr>
          <p:cNvPr id="361" name="Shape 361"/>
          <p:cNvCxnSpPr/>
          <p:nvPr/>
        </p:nvCxnSpPr>
        <p:spPr>
          <a:xfrm>
            <a:off x="457200" y="2571750"/>
            <a:ext cx="1828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2" name="Shape 362"/>
          <p:cNvSpPr/>
          <p:nvPr/>
        </p:nvSpPr>
        <p:spPr>
          <a:xfrm>
            <a:off x="2590800" y="20383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Senior Portfolio Manager:</a:t>
            </a:r>
          </a:p>
        </p:txBody>
      </p:sp>
      <p:cxnSp>
        <p:nvCxnSpPr>
          <p:cNvPr id="363" name="Shape 363"/>
          <p:cNvCxnSpPr/>
          <p:nvPr/>
        </p:nvCxnSpPr>
        <p:spPr>
          <a:xfrm>
            <a:off x="2590800" y="2571750"/>
            <a:ext cx="1828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4" name="Shape 364"/>
          <p:cNvSpPr/>
          <p:nvPr/>
        </p:nvSpPr>
        <p:spPr>
          <a:xfrm>
            <a:off x="4724400" y="20383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Director of European Equities:</a:t>
            </a:r>
          </a:p>
        </p:txBody>
      </p:sp>
      <p:cxnSp>
        <p:nvCxnSpPr>
          <p:cNvPr id="365" name="Shape 365"/>
          <p:cNvCxnSpPr/>
          <p:nvPr/>
        </p:nvCxnSpPr>
        <p:spPr>
          <a:xfrm>
            <a:off x="4724400" y="2571750"/>
            <a:ext cx="1828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Shape 366"/>
          <p:cNvSpPr/>
          <p:nvPr/>
        </p:nvSpPr>
        <p:spPr>
          <a:xfrm>
            <a:off x="6858000" y="20383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Research Analyst:</a:t>
            </a:r>
          </a:p>
        </p:txBody>
      </p:sp>
      <p:cxnSp>
        <p:nvCxnSpPr>
          <p:cNvPr id="367" name="Shape 367"/>
          <p:cNvCxnSpPr/>
          <p:nvPr/>
        </p:nvCxnSpPr>
        <p:spPr>
          <a:xfrm>
            <a:off x="6858000" y="2571750"/>
            <a:ext cx="1828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8" name="Shape 368"/>
          <p:cNvSpPr txBox="1"/>
          <p:nvPr/>
        </p:nvSpPr>
        <p:spPr>
          <a:xfrm>
            <a:off x="270500" y="1246900"/>
            <a:ext cx="89244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90000"/>
              </a:lnSpc>
              <a:spcBef>
                <a:spcPts val="0"/>
              </a:spcBef>
              <a:buChar char="●"/>
            </a:pPr>
            <a:r>
              <a:rPr lang="en-GB"/>
              <a:t>Investment in </a:t>
            </a:r>
            <a:r>
              <a:rPr b="1" lang="en-GB">
                <a:solidFill>
                  <a:srgbClr val="E18854"/>
                </a:solidFill>
              </a:rPr>
              <a:t>Quest</a:t>
            </a:r>
            <a:r>
              <a:rPr lang="en-GB"/>
              <a:t> has created a </a:t>
            </a:r>
            <a:r>
              <a:rPr b="1" lang="en-GB"/>
              <a:t>state of the art platform</a:t>
            </a:r>
            <a:r>
              <a:rPr lang="en-GB"/>
              <a:t> in the cloud</a:t>
            </a:r>
          </a:p>
          <a:p>
            <a:pPr indent="-228600" lvl="0" marL="457200" rtl="0">
              <a:lnSpc>
                <a:spcPct val="90000"/>
              </a:lnSpc>
              <a:spcBef>
                <a:spcPts val="0"/>
              </a:spcBef>
              <a:buChar char="●"/>
            </a:pPr>
            <a:r>
              <a:rPr b="1" lang="en-GB"/>
              <a:t>Relaunch has been a huge success</a:t>
            </a:r>
            <a:r>
              <a:rPr lang="en-GB"/>
              <a:t>. Already we are witnessing increased broker votes in, and </a:t>
            </a:r>
            <a:br>
              <a:rPr lang="en-GB"/>
            </a:br>
            <a:r>
              <a:rPr b="1" lang="en-GB"/>
              <a:t>incremental revenues</a:t>
            </a:r>
            <a:r>
              <a:rPr lang="en-GB"/>
              <a:t>.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457200" y="2647950"/>
            <a:ext cx="1828800" cy="18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2" marL="0" marR="0" rtl="0" algn="l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“It's an excellent tool and we love it. It fits all of our requirements and we appreciate all of the hard work done by the Quest</a:t>
            </a:r>
            <a:r>
              <a:rPr b="0" baseline="30000" i="0" lang="en-GB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b="0" i="0" lang="en-GB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team.” 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2580325" y="2647950"/>
            <a:ext cx="2051700" cy="23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2" marL="0" marR="0" rtl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“In my personal opinion, the system really is outstandingly powerful. The system is very quick and looks very good. This is a website capable of winning an award for speed, user-friendliness and - if I may say – intelligence of icon design / subtle function prompt.” 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457200" y="4057350"/>
            <a:ext cx="188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2" marL="0" marR="0" rtl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b="1" lang="en-GB" sz="12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1" i="0" lang="en-GB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ew Quest</a:t>
            </a:r>
            <a:r>
              <a:rPr b="1" baseline="30000" i="0" lang="en-GB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b="1" i="0" lang="en-GB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is now better tha</a:t>
            </a:r>
            <a:r>
              <a:rPr b="1" lang="en-GB" sz="12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1" i="0" lang="en-GB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Holt</a:t>
            </a:r>
            <a:r>
              <a:rPr i="0" lang="en-GB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b="0" i="0" lang="en-GB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4748125" y="2647950"/>
            <a:ext cx="1769100" cy="17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2" marL="0" marR="0" rtl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“CITN </a:t>
            </a:r>
            <a:r>
              <a:rPr lang="en-GB" sz="12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(Quest Feature) </a:t>
            </a:r>
            <a:r>
              <a:rPr b="0" i="0" lang="en-GB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is the best product on the street by a country mile and new Quest</a:t>
            </a:r>
            <a:r>
              <a:rPr b="0" baseline="30000" i="0" lang="en-GB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b="0" i="0" lang="en-GB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is a fantastic tool.”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6858000" y="2647950"/>
            <a:ext cx="19455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2" marL="0" marR="0" rtl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“Quest</a:t>
            </a:r>
            <a:r>
              <a:rPr b="0" baseline="30000" i="0" lang="en-GB" sz="1200" u="none" cap="none" strike="noStrik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®</a:t>
            </a:r>
            <a:r>
              <a:rPr b="0" i="0" lang="en-GB" sz="1200" u="none" cap="none" strike="noStrik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product truly excellent. Product upgrade looks great.”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6858000" y="3583953"/>
            <a:ext cx="1945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2" marL="0" marR="0" rtl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i="0" lang="en-GB" sz="1600" u="none" cap="none" strike="noStrike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Fund Manager: </a:t>
            </a:r>
          </a:p>
        </p:txBody>
      </p:sp>
      <p:cxnSp>
        <p:nvCxnSpPr>
          <p:cNvPr id="375" name="Shape 375"/>
          <p:cNvCxnSpPr/>
          <p:nvPr/>
        </p:nvCxnSpPr>
        <p:spPr>
          <a:xfrm>
            <a:off x="6858000" y="3895525"/>
            <a:ext cx="1828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6" name="Shape 376"/>
          <p:cNvSpPr txBox="1"/>
          <p:nvPr/>
        </p:nvSpPr>
        <p:spPr>
          <a:xfrm>
            <a:off x="6746550" y="3903750"/>
            <a:ext cx="2051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2" rt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12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“Quest</a:t>
            </a:r>
            <a:r>
              <a:rPr baseline="30000" lang="en-GB" sz="12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lang="en-GB" sz="12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refresh excellent.” </a:t>
            </a:r>
          </a:p>
        </p:txBody>
      </p:sp>
      <p:pic>
        <p:nvPicPr>
          <p:cNvPr descr="QuestLogo.jpeg"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0300" y="504674"/>
            <a:ext cx="1190299" cy="26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381" name="Shape 381"/>
          <p:cNvPicPr preferRelativeResize="0"/>
          <p:nvPr/>
        </p:nvPicPr>
        <p:blipFill rotWithShape="1">
          <a:blip r:embed="rId4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/>
        </p:nvSpPr>
        <p:spPr>
          <a:xfrm>
            <a:off x="-9550" y="1536950"/>
            <a:ext cx="1066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0" i="0" lang="en-GB" sz="14400" u="none" cap="none" strike="noStrike">
                <a:solidFill>
                  <a:srgbClr val="E3E3E3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</a:p>
        </p:txBody>
      </p:sp>
      <p:sp>
        <p:nvSpPr>
          <p:cNvPr id="387" name="Shape 387"/>
          <p:cNvSpPr/>
          <p:nvPr/>
        </p:nvSpPr>
        <p:spPr>
          <a:xfrm>
            <a:off x="7964400" y="3518150"/>
            <a:ext cx="1066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0" i="0" lang="en-GB" sz="14400" u="none" cap="none" strike="noStrike">
                <a:solidFill>
                  <a:srgbClr val="E3E3E3"/>
                </a:solidFill>
                <a:latin typeface="Georgia"/>
                <a:ea typeface="Georgia"/>
                <a:cs typeface="Georgia"/>
                <a:sym typeface="Georgia"/>
              </a:rPr>
              <a:t>”</a:t>
            </a:r>
          </a:p>
        </p:txBody>
      </p:sp>
      <p:sp>
        <p:nvSpPr>
          <p:cNvPr id="388" name="Shape 388"/>
          <p:cNvSpPr/>
          <p:nvPr/>
        </p:nvSpPr>
        <p:spPr>
          <a:xfrm>
            <a:off x="632237" y="2045350"/>
            <a:ext cx="7879500" cy="19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With Google Cloud Platform, our product has deeper data, runs better analysis, is more customisable, handles more than 2.5x the load, </a:t>
            </a:r>
            <a:b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and runs 20x faster than the old version. </a:t>
            </a:r>
          </a:p>
        </p:txBody>
      </p:sp>
      <p:sp>
        <p:nvSpPr>
          <p:cNvPr id="389" name="Shape 389"/>
          <p:cNvSpPr/>
          <p:nvPr/>
        </p:nvSpPr>
        <p:spPr>
          <a:xfrm>
            <a:off x="457200" y="40195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Rob Garwood</a:t>
            </a:r>
            <a:br>
              <a:rPr b="0" i="0" lang="en-GB" sz="12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Head of IT Development</a:t>
            </a:r>
            <a:r>
              <a:rPr b="0" i="0" lang="en-GB" sz="12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Canaccord Genuity</a:t>
            </a:r>
          </a:p>
        </p:txBody>
      </p:sp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075" y="4502006"/>
            <a:ext cx="863850" cy="14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3662" y="544900"/>
            <a:ext cx="1416675" cy="126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395" name="Shape 395"/>
          <p:cNvPicPr preferRelativeResize="0"/>
          <p:nvPr/>
        </p:nvPicPr>
        <p:blipFill rotWithShape="1">
          <a:blip r:embed="rId5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idx="4294967295" type="subTitle"/>
          </p:nvPr>
        </p:nvSpPr>
        <p:spPr>
          <a:xfrm>
            <a:off x="2510875" y="1766625"/>
            <a:ext cx="2022000" cy="43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9,000</a:t>
            </a:r>
          </a:p>
        </p:txBody>
      </p:sp>
      <p:sp>
        <p:nvSpPr>
          <p:cNvPr id="401" name="Shape 401"/>
          <p:cNvSpPr txBox="1"/>
          <p:nvPr>
            <p:ph idx="4294967295" type="subTitle"/>
          </p:nvPr>
        </p:nvSpPr>
        <p:spPr>
          <a:xfrm>
            <a:off x="4622525" y="1766625"/>
            <a:ext cx="1949700" cy="43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Scale</a:t>
            </a:r>
          </a:p>
        </p:txBody>
      </p:sp>
      <p:sp>
        <p:nvSpPr>
          <p:cNvPr id="402" name="Shape 402"/>
          <p:cNvSpPr txBox="1"/>
          <p:nvPr>
            <p:ph idx="4294967295" type="subTitle"/>
          </p:nvPr>
        </p:nvSpPr>
        <p:spPr>
          <a:xfrm>
            <a:off x="6752700" y="1766625"/>
            <a:ext cx="1981200" cy="34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120Bn</a:t>
            </a:r>
          </a:p>
        </p:txBody>
      </p:sp>
      <p:sp>
        <p:nvSpPr>
          <p:cNvPr id="403" name="Shape 403"/>
          <p:cNvSpPr txBox="1"/>
          <p:nvPr>
            <p:ph idx="4294967295" type="subTitle"/>
          </p:nvPr>
        </p:nvSpPr>
        <p:spPr>
          <a:xfrm>
            <a:off x="370350" y="2439000"/>
            <a:ext cx="1949700" cy="102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Google BigQuery grinds through over 100 million data rows in only a few minutes, at speeds at least 25x faster than the previous system.</a:t>
            </a:r>
          </a:p>
        </p:txBody>
      </p:sp>
      <p:sp>
        <p:nvSpPr>
          <p:cNvPr id="404" name="Shape 404"/>
          <p:cNvSpPr txBox="1"/>
          <p:nvPr>
            <p:ph idx="4294967295" type="subTitle"/>
          </p:nvPr>
        </p:nvSpPr>
        <p:spPr>
          <a:xfrm>
            <a:off x="2510875" y="2439000"/>
            <a:ext cx="1949700" cy="119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Analyzes 30 years of </a:t>
            </a:r>
            <a:b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 for almost 9,000 companies, 275 </a:t>
            </a:r>
            <a:b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aggregate industrial sectors, 25 regions.</a:t>
            </a:r>
          </a:p>
        </p:txBody>
      </p:sp>
      <p:sp>
        <p:nvSpPr>
          <p:cNvPr id="405" name="Shape 405"/>
          <p:cNvSpPr txBox="1"/>
          <p:nvPr>
            <p:ph idx="4294967295" type="subTitle"/>
          </p:nvPr>
        </p:nvSpPr>
        <p:spPr>
          <a:xfrm>
            <a:off x="4642192" y="2439000"/>
            <a:ext cx="1911000" cy="83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Migrated from a 15-year-old version that couldn’t scale.</a:t>
            </a:r>
          </a:p>
        </p:txBody>
      </p:sp>
      <p:sp>
        <p:nvSpPr>
          <p:cNvPr id="406" name="Shape 406"/>
          <p:cNvSpPr txBox="1"/>
          <p:nvPr>
            <p:ph idx="4294967295" type="subTitle"/>
          </p:nvPr>
        </p:nvSpPr>
        <p:spPr>
          <a:xfrm>
            <a:off x="6787800" y="2439000"/>
            <a:ext cx="1981200" cy="119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Over 120 billion data points calculated overnight, and now several times per day (30 minutes).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41950" y="1860225"/>
            <a:ext cx="17856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24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100M+ </a:t>
            </a:r>
          </a:p>
        </p:txBody>
      </p:sp>
      <p:grpSp>
        <p:nvGrpSpPr>
          <p:cNvPr id="408" name="Shape 408"/>
          <p:cNvGrpSpPr/>
          <p:nvPr/>
        </p:nvGrpSpPr>
        <p:grpSpPr>
          <a:xfrm>
            <a:off x="484536" y="1399365"/>
            <a:ext cx="431198" cy="395211"/>
            <a:chOff x="2435225" y="2460625"/>
            <a:chExt cx="1065212" cy="976312"/>
          </a:xfrm>
        </p:grpSpPr>
        <p:sp>
          <p:nvSpPr>
            <p:cNvPr id="409" name="Shape 409"/>
            <p:cNvSpPr/>
            <p:nvPr/>
          </p:nvSpPr>
          <p:spPr>
            <a:xfrm>
              <a:off x="2435225" y="2774950"/>
              <a:ext cx="661988" cy="661987"/>
            </a:xfrm>
            <a:custGeom>
              <a:pathLst>
                <a:path extrusionOk="0" h="399" w="400">
                  <a:moveTo>
                    <a:pt x="154" y="399"/>
                  </a:moveTo>
                  <a:cubicBezTo>
                    <a:pt x="153" y="399"/>
                    <a:pt x="152" y="399"/>
                    <a:pt x="151" y="399"/>
                  </a:cubicBezTo>
                  <a:cubicBezTo>
                    <a:pt x="133" y="395"/>
                    <a:pt x="115" y="388"/>
                    <a:pt x="99" y="378"/>
                  </a:cubicBezTo>
                  <a:cubicBezTo>
                    <a:pt x="94" y="376"/>
                    <a:pt x="92" y="371"/>
                    <a:pt x="93" y="365"/>
                  </a:cubicBezTo>
                  <a:cubicBezTo>
                    <a:pt x="96" y="350"/>
                    <a:pt x="91" y="334"/>
                    <a:pt x="80" y="323"/>
                  </a:cubicBezTo>
                  <a:cubicBezTo>
                    <a:pt x="71" y="315"/>
                    <a:pt x="60" y="310"/>
                    <a:pt x="48" y="310"/>
                  </a:cubicBezTo>
                  <a:cubicBezTo>
                    <a:pt x="45" y="310"/>
                    <a:pt x="41" y="311"/>
                    <a:pt x="38" y="311"/>
                  </a:cubicBezTo>
                  <a:cubicBezTo>
                    <a:pt x="33" y="313"/>
                    <a:pt x="28" y="310"/>
                    <a:pt x="25" y="306"/>
                  </a:cubicBezTo>
                  <a:cubicBezTo>
                    <a:pt x="15" y="290"/>
                    <a:pt x="8" y="272"/>
                    <a:pt x="3" y="254"/>
                  </a:cubicBezTo>
                  <a:cubicBezTo>
                    <a:pt x="1" y="249"/>
                    <a:pt x="3" y="244"/>
                    <a:pt x="8" y="241"/>
                  </a:cubicBezTo>
                  <a:cubicBezTo>
                    <a:pt x="20" y="233"/>
                    <a:pt x="28" y="218"/>
                    <a:pt x="28" y="203"/>
                  </a:cubicBezTo>
                  <a:cubicBezTo>
                    <a:pt x="27" y="187"/>
                    <a:pt x="20" y="173"/>
                    <a:pt x="7" y="165"/>
                  </a:cubicBezTo>
                  <a:cubicBezTo>
                    <a:pt x="2" y="162"/>
                    <a:pt x="0" y="157"/>
                    <a:pt x="1" y="152"/>
                  </a:cubicBezTo>
                  <a:cubicBezTo>
                    <a:pt x="6" y="133"/>
                    <a:pt x="13" y="116"/>
                    <a:pt x="22" y="99"/>
                  </a:cubicBezTo>
                  <a:cubicBezTo>
                    <a:pt x="25" y="95"/>
                    <a:pt x="30" y="93"/>
                    <a:pt x="35" y="93"/>
                  </a:cubicBezTo>
                  <a:cubicBezTo>
                    <a:pt x="38" y="94"/>
                    <a:pt x="40" y="94"/>
                    <a:pt x="43" y="94"/>
                  </a:cubicBezTo>
                  <a:cubicBezTo>
                    <a:pt x="56" y="94"/>
                    <a:pt x="67" y="89"/>
                    <a:pt x="76" y="80"/>
                  </a:cubicBezTo>
                  <a:cubicBezTo>
                    <a:pt x="87" y="69"/>
                    <a:pt x="91" y="54"/>
                    <a:pt x="88" y="38"/>
                  </a:cubicBezTo>
                  <a:cubicBezTo>
                    <a:pt x="87" y="34"/>
                    <a:pt x="89" y="28"/>
                    <a:pt x="94" y="26"/>
                  </a:cubicBezTo>
                  <a:cubicBezTo>
                    <a:pt x="110" y="16"/>
                    <a:pt x="127" y="8"/>
                    <a:pt x="145" y="3"/>
                  </a:cubicBezTo>
                  <a:cubicBezTo>
                    <a:pt x="150" y="2"/>
                    <a:pt x="155" y="4"/>
                    <a:pt x="158" y="8"/>
                  </a:cubicBezTo>
                  <a:cubicBezTo>
                    <a:pt x="167" y="20"/>
                    <a:pt x="181" y="28"/>
                    <a:pt x="196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212" y="28"/>
                    <a:pt x="227" y="20"/>
                    <a:pt x="235" y="6"/>
                  </a:cubicBezTo>
                  <a:cubicBezTo>
                    <a:pt x="238" y="2"/>
                    <a:pt x="243" y="0"/>
                    <a:pt x="248" y="1"/>
                  </a:cubicBezTo>
                  <a:cubicBezTo>
                    <a:pt x="266" y="6"/>
                    <a:pt x="284" y="13"/>
                    <a:pt x="300" y="22"/>
                  </a:cubicBezTo>
                  <a:cubicBezTo>
                    <a:pt x="305" y="24"/>
                    <a:pt x="307" y="29"/>
                    <a:pt x="306" y="34"/>
                  </a:cubicBezTo>
                  <a:cubicBezTo>
                    <a:pt x="303" y="50"/>
                    <a:pt x="308" y="65"/>
                    <a:pt x="319" y="76"/>
                  </a:cubicBezTo>
                  <a:cubicBezTo>
                    <a:pt x="328" y="85"/>
                    <a:pt x="339" y="89"/>
                    <a:pt x="351" y="89"/>
                  </a:cubicBezTo>
                  <a:cubicBezTo>
                    <a:pt x="355" y="89"/>
                    <a:pt x="358" y="89"/>
                    <a:pt x="362" y="88"/>
                  </a:cubicBezTo>
                  <a:cubicBezTo>
                    <a:pt x="367" y="87"/>
                    <a:pt x="372" y="89"/>
                    <a:pt x="375" y="93"/>
                  </a:cubicBezTo>
                  <a:cubicBezTo>
                    <a:pt x="385" y="109"/>
                    <a:pt x="392" y="127"/>
                    <a:pt x="397" y="145"/>
                  </a:cubicBezTo>
                  <a:cubicBezTo>
                    <a:pt x="399" y="150"/>
                    <a:pt x="397" y="155"/>
                    <a:pt x="392" y="158"/>
                  </a:cubicBezTo>
                  <a:cubicBezTo>
                    <a:pt x="379" y="167"/>
                    <a:pt x="371" y="181"/>
                    <a:pt x="372" y="197"/>
                  </a:cubicBezTo>
                  <a:cubicBezTo>
                    <a:pt x="372" y="213"/>
                    <a:pt x="380" y="227"/>
                    <a:pt x="394" y="236"/>
                  </a:cubicBezTo>
                  <a:cubicBezTo>
                    <a:pt x="398" y="238"/>
                    <a:pt x="400" y="244"/>
                    <a:pt x="399" y="249"/>
                  </a:cubicBezTo>
                  <a:cubicBezTo>
                    <a:pt x="395" y="267"/>
                    <a:pt x="388" y="284"/>
                    <a:pt x="379" y="301"/>
                  </a:cubicBezTo>
                  <a:cubicBezTo>
                    <a:pt x="376" y="305"/>
                    <a:pt x="371" y="308"/>
                    <a:pt x="366" y="306"/>
                  </a:cubicBezTo>
                  <a:cubicBezTo>
                    <a:pt x="363" y="306"/>
                    <a:pt x="359" y="305"/>
                    <a:pt x="356" y="305"/>
                  </a:cubicBezTo>
                  <a:cubicBezTo>
                    <a:pt x="344" y="305"/>
                    <a:pt x="332" y="310"/>
                    <a:pt x="323" y="319"/>
                  </a:cubicBezTo>
                  <a:cubicBezTo>
                    <a:pt x="312" y="331"/>
                    <a:pt x="308" y="347"/>
                    <a:pt x="312" y="362"/>
                  </a:cubicBezTo>
                  <a:cubicBezTo>
                    <a:pt x="313" y="368"/>
                    <a:pt x="311" y="373"/>
                    <a:pt x="306" y="376"/>
                  </a:cubicBezTo>
                  <a:cubicBezTo>
                    <a:pt x="290" y="385"/>
                    <a:pt x="273" y="393"/>
                    <a:pt x="255" y="398"/>
                  </a:cubicBezTo>
                  <a:cubicBezTo>
                    <a:pt x="250" y="399"/>
                    <a:pt x="245" y="397"/>
                    <a:pt x="242" y="393"/>
                  </a:cubicBezTo>
                  <a:cubicBezTo>
                    <a:pt x="233" y="380"/>
                    <a:pt x="219" y="372"/>
                    <a:pt x="203" y="372"/>
                  </a:cubicBezTo>
                  <a:cubicBezTo>
                    <a:pt x="202" y="372"/>
                    <a:pt x="202" y="372"/>
                    <a:pt x="202" y="372"/>
                  </a:cubicBezTo>
                  <a:cubicBezTo>
                    <a:pt x="187" y="372"/>
                    <a:pt x="172" y="380"/>
                    <a:pt x="164" y="394"/>
                  </a:cubicBezTo>
                  <a:cubicBezTo>
                    <a:pt x="162" y="397"/>
                    <a:pt x="158" y="399"/>
                    <a:pt x="154" y="399"/>
                  </a:cubicBezTo>
                  <a:close/>
                  <a:moveTo>
                    <a:pt x="118" y="361"/>
                  </a:moveTo>
                  <a:cubicBezTo>
                    <a:pt x="128" y="366"/>
                    <a:pt x="138" y="370"/>
                    <a:pt x="149" y="374"/>
                  </a:cubicBezTo>
                  <a:cubicBezTo>
                    <a:pt x="162" y="358"/>
                    <a:pt x="181" y="348"/>
                    <a:pt x="202" y="348"/>
                  </a:cubicBezTo>
                  <a:cubicBezTo>
                    <a:pt x="203" y="348"/>
                    <a:pt x="203" y="348"/>
                    <a:pt x="203" y="348"/>
                  </a:cubicBezTo>
                  <a:cubicBezTo>
                    <a:pt x="224" y="348"/>
                    <a:pt x="243" y="357"/>
                    <a:pt x="256" y="372"/>
                  </a:cubicBezTo>
                  <a:cubicBezTo>
                    <a:pt x="267" y="369"/>
                    <a:pt x="277" y="364"/>
                    <a:pt x="287" y="359"/>
                  </a:cubicBezTo>
                  <a:cubicBezTo>
                    <a:pt x="284" y="338"/>
                    <a:pt x="291" y="318"/>
                    <a:pt x="306" y="303"/>
                  </a:cubicBezTo>
                  <a:cubicBezTo>
                    <a:pt x="320" y="288"/>
                    <a:pt x="341" y="280"/>
                    <a:pt x="362" y="282"/>
                  </a:cubicBezTo>
                  <a:cubicBezTo>
                    <a:pt x="367" y="272"/>
                    <a:pt x="371" y="261"/>
                    <a:pt x="374" y="251"/>
                  </a:cubicBezTo>
                  <a:cubicBezTo>
                    <a:pt x="358" y="238"/>
                    <a:pt x="348" y="218"/>
                    <a:pt x="348" y="197"/>
                  </a:cubicBezTo>
                  <a:cubicBezTo>
                    <a:pt x="347" y="176"/>
                    <a:pt x="356" y="157"/>
                    <a:pt x="372" y="143"/>
                  </a:cubicBezTo>
                  <a:cubicBezTo>
                    <a:pt x="368" y="133"/>
                    <a:pt x="364" y="123"/>
                    <a:pt x="358" y="113"/>
                  </a:cubicBezTo>
                  <a:cubicBezTo>
                    <a:pt x="356" y="113"/>
                    <a:pt x="354" y="113"/>
                    <a:pt x="351" y="113"/>
                  </a:cubicBezTo>
                  <a:cubicBezTo>
                    <a:pt x="333" y="113"/>
                    <a:pt x="316" y="106"/>
                    <a:pt x="303" y="93"/>
                  </a:cubicBezTo>
                  <a:cubicBezTo>
                    <a:pt x="288" y="79"/>
                    <a:pt x="280" y="59"/>
                    <a:pt x="281" y="39"/>
                  </a:cubicBezTo>
                  <a:cubicBezTo>
                    <a:pt x="271" y="34"/>
                    <a:pt x="261" y="30"/>
                    <a:pt x="250" y="27"/>
                  </a:cubicBezTo>
                  <a:cubicBezTo>
                    <a:pt x="237" y="42"/>
                    <a:pt x="218" y="52"/>
                    <a:pt x="197" y="52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76" y="52"/>
                    <a:pt x="157" y="43"/>
                    <a:pt x="144" y="29"/>
                  </a:cubicBezTo>
                  <a:cubicBezTo>
                    <a:pt x="133" y="32"/>
                    <a:pt x="123" y="37"/>
                    <a:pt x="113" y="42"/>
                  </a:cubicBezTo>
                  <a:cubicBezTo>
                    <a:pt x="115" y="62"/>
                    <a:pt x="108" y="82"/>
                    <a:pt x="93" y="97"/>
                  </a:cubicBezTo>
                  <a:cubicBezTo>
                    <a:pt x="79" y="111"/>
                    <a:pt x="60" y="119"/>
                    <a:pt x="39" y="118"/>
                  </a:cubicBezTo>
                  <a:cubicBezTo>
                    <a:pt x="34" y="128"/>
                    <a:pt x="30" y="139"/>
                    <a:pt x="27" y="150"/>
                  </a:cubicBezTo>
                  <a:cubicBezTo>
                    <a:pt x="42" y="163"/>
                    <a:pt x="51" y="182"/>
                    <a:pt x="52" y="202"/>
                  </a:cubicBezTo>
                  <a:cubicBezTo>
                    <a:pt x="52" y="223"/>
                    <a:pt x="43" y="242"/>
                    <a:pt x="28" y="256"/>
                  </a:cubicBezTo>
                  <a:cubicBezTo>
                    <a:pt x="32" y="266"/>
                    <a:pt x="36" y="277"/>
                    <a:pt x="42" y="287"/>
                  </a:cubicBezTo>
                  <a:cubicBezTo>
                    <a:pt x="62" y="285"/>
                    <a:pt x="82" y="292"/>
                    <a:pt x="97" y="306"/>
                  </a:cubicBezTo>
                  <a:cubicBezTo>
                    <a:pt x="112" y="321"/>
                    <a:pt x="119" y="341"/>
                    <a:pt x="118" y="36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2633663" y="2974975"/>
              <a:ext cx="266700" cy="265113"/>
            </a:xfrm>
            <a:custGeom>
              <a:pathLst>
                <a:path extrusionOk="0" h="160" w="161">
                  <a:moveTo>
                    <a:pt x="80" y="160"/>
                  </a:moveTo>
                  <a:cubicBezTo>
                    <a:pt x="37" y="160"/>
                    <a:pt x="1" y="125"/>
                    <a:pt x="0" y="82"/>
                  </a:cubicBezTo>
                  <a:cubicBezTo>
                    <a:pt x="0" y="60"/>
                    <a:pt x="8" y="40"/>
                    <a:pt x="23" y="25"/>
                  </a:cubicBezTo>
                  <a:cubicBezTo>
                    <a:pt x="38" y="9"/>
                    <a:pt x="58" y="1"/>
                    <a:pt x="79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4" y="0"/>
                    <a:pt x="159" y="36"/>
                    <a:pt x="160" y="79"/>
                  </a:cubicBezTo>
                  <a:cubicBezTo>
                    <a:pt x="161" y="123"/>
                    <a:pt x="126" y="160"/>
                    <a:pt x="81" y="160"/>
                  </a:cubicBezTo>
                  <a:lnTo>
                    <a:pt x="80" y="160"/>
                  </a:lnTo>
                  <a:close/>
                  <a:moveTo>
                    <a:pt x="80" y="24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64" y="25"/>
                    <a:pt x="50" y="31"/>
                    <a:pt x="40" y="41"/>
                  </a:cubicBezTo>
                  <a:cubicBezTo>
                    <a:pt x="30" y="52"/>
                    <a:pt x="24" y="66"/>
                    <a:pt x="24" y="81"/>
                  </a:cubicBezTo>
                  <a:cubicBezTo>
                    <a:pt x="25" y="112"/>
                    <a:pt x="50" y="136"/>
                    <a:pt x="80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112" y="136"/>
                    <a:pt x="137" y="110"/>
                    <a:pt x="136" y="79"/>
                  </a:cubicBezTo>
                  <a:cubicBezTo>
                    <a:pt x="136" y="49"/>
                    <a:pt x="111" y="24"/>
                    <a:pt x="80" y="24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2959100" y="2460625"/>
              <a:ext cx="541337" cy="539750"/>
            </a:xfrm>
            <a:custGeom>
              <a:pathLst>
                <a:path extrusionOk="0" h="326" w="327">
                  <a:moveTo>
                    <a:pt x="138" y="326"/>
                  </a:moveTo>
                  <a:cubicBezTo>
                    <a:pt x="137" y="326"/>
                    <a:pt x="137" y="326"/>
                    <a:pt x="136" y="326"/>
                  </a:cubicBezTo>
                  <a:cubicBezTo>
                    <a:pt x="121" y="324"/>
                    <a:pt x="107" y="319"/>
                    <a:pt x="93" y="313"/>
                  </a:cubicBezTo>
                  <a:cubicBezTo>
                    <a:pt x="88" y="311"/>
                    <a:pt x="86" y="306"/>
                    <a:pt x="86" y="300"/>
                  </a:cubicBezTo>
                  <a:cubicBezTo>
                    <a:pt x="88" y="289"/>
                    <a:pt x="83" y="278"/>
                    <a:pt x="74" y="270"/>
                  </a:cubicBezTo>
                  <a:cubicBezTo>
                    <a:pt x="68" y="265"/>
                    <a:pt x="61" y="262"/>
                    <a:pt x="53" y="262"/>
                  </a:cubicBezTo>
                  <a:cubicBezTo>
                    <a:pt x="49" y="262"/>
                    <a:pt x="46" y="263"/>
                    <a:pt x="43" y="264"/>
                  </a:cubicBezTo>
                  <a:cubicBezTo>
                    <a:pt x="38" y="265"/>
                    <a:pt x="32" y="263"/>
                    <a:pt x="29" y="259"/>
                  </a:cubicBezTo>
                  <a:cubicBezTo>
                    <a:pt x="20" y="247"/>
                    <a:pt x="13" y="233"/>
                    <a:pt x="8" y="219"/>
                  </a:cubicBezTo>
                  <a:cubicBezTo>
                    <a:pt x="7" y="214"/>
                    <a:pt x="8" y="209"/>
                    <a:pt x="12" y="206"/>
                  </a:cubicBezTo>
                  <a:cubicBezTo>
                    <a:pt x="21" y="199"/>
                    <a:pt x="26" y="187"/>
                    <a:pt x="25" y="176"/>
                  </a:cubicBezTo>
                  <a:cubicBezTo>
                    <a:pt x="24" y="165"/>
                    <a:pt x="17" y="155"/>
                    <a:pt x="7" y="149"/>
                  </a:cubicBezTo>
                  <a:cubicBezTo>
                    <a:pt x="2" y="147"/>
                    <a:pt x="0" y="142"/>
                    <a:pt x="1" y="137"/>
                  </a:cubicBezTo>
                  <a:cubicBezTo>
                    <a:pt x="3" y="122"/>
                    <a:pt x="8" y="107"/>
                    <a:pt x="14" y="93"/>
                  </a:cubicBezTo>
                  <a:cubicBezTo>
                    <a:pt x="17" y="89"/>
                    <a:pt x="21" y="86"/>
                    <a:pt x="26" y="87"/>
                  </a:cubicBezTo>
                  <a:cubicBezTo>
                    <a:pt x="38" y="88"/>
                    <a:pt x="49" y="83"/>
                    <a:pt x="56" y="74"/>
                  </a:cubicBezTo>
                  <a:cubicBezTo>
                    <a:pt x="63" y="66"/>
                    <a:pt x="66" y="54"/>
                    <a:pt x="63" y="43"/>
                  </a:cubicBezTo>
                  <a:cubicBezTo>
                    <a:pt x="61" y="38"/>
                    <a:pt x="63" y="33"/>
                    <a:pt x="67" y="30"/>
                  </a:cubicBezTo>
                  <a:cubicBezTo>
                    <a:pt x="79" y="21"/>
                    <a:pt x="93" y="14"/>
                    <a:pt x="107" y="9"/>
                  </a:cubicBezTo>
                  <a:cubicBezTo>
                    <a:pt x="112" y="7"/>
                    <a:pt x="117" y="8"/>
                    <a:pt x="121" y="12"/>
                  </a:cubicBezTo>
                  <a:cubicBezTo>
                    <a:pt x="128" y="21"/>
                    <a:pt x="139" y="26"/>
                    <a:pt x="150" y="25"/>
                  </a:cubicBezTo>
                  <a:cubicBezTo>
                    <a:pt x="162" y="24"/>
                    <a:pt x="172" y="17"/>
                    <a:pt x="177" y="7"/>
                  </a:cubicBezTo>
                  <a:cubicBezTo>
                    <a:pt x="180" y="2"/>
                    <a:pt x="185" y="0"/>
                    <a:pt x="190" y="1"/>
                  </a:cubicBezTo>
                  <a:cubicBezTo>
                    <a:pt x="204" y="3"/>
                    <a:pt x="219" y="8"/>
                    <a:pt x="233" y="14"/>
                  </a:cubicBezTo>
                  <a:cubicBezTo>
                    <a:pt x="238" y="16"/>
                    <a:pt x="240" y="21"/>
                    <a:pt x="240" y="26"/>
                  </a:cubicBezTo>
                  <a:cubicBezTo>
                    <a:pt x="238" y="38"/>
                    <a:pt x="243" y="49"/>
                    <a:pt x="252" y="56"/>
                  </a:cubicBezTo>
                  <a:cubicBezTo>
                    <a:pt x="258" y="61"/>
                    <a:pt x="265" y="64"/>
                    <a:pt x="273" y="64"/>
                  </a:cubicBezTo>
                  <a:cubicBezTo>
                    <a:pt x="277" y="64"/>
                    <a:pt x="280" y="64"/>
                    <a:pt x="284" y="63"/>
                  </a:cubicBezTo>
                  <a:cubicBezTo>
                    <a:pt x="289" y="61"/>
                    <a:pt x="294" y="63"/>
                    <a:pt x="297" y="67"/>
                  </a:cubicBezTo>
                  <a:cubicBezTo>
                    <a:pt x="306" y="79"/>
                    <a:pt x="313" y="93"/>
                    <a:pt x="318" y="107"/>
                  </a:cubicBezTo>
                  <a:cubicBezTo>
                    <a:pt x="320" y="112"/>
                    <a:pt x="319" y="117"/>
                    <a:pt x="314" y="120"/>
                  </a:cubicBezTo>
                  <a:cubicBezTo>
                    <a:pt x="305" y="128"/>
                    <a:pt x="300" y="139"/>
                    <a:pt x="301" y="150"/>
                  </a:cubicBezTo>
                  <a:cubicBezTo>
                    <a:pt x="302" y="162"/>
                    <a:pt x="309" y="172"/>
                    <a:pt x="320" y="178"/>
                  </a:cubicBezTo>
                  <a:cubicBezTo>
                    <a:pt x="325" y="180"/>
                    <a:pt x="327" y="185"/>
                    <a:pt x="326" y="190"/>
                  </a:cubicBezTo>
                  <a:cubicBezTo>
                    <a:pt x="324" y="205"/>
                    <a:pt x="320" y="219"/>
                    <a:pt x="313" y="233"/>
                  </a:cubicBezTo>
                  <a:cubicBezTo>
                    <a:pt x="311" y="238"/>
                    <a:pt x="306" y="241"/>
                    <a:pt x="301" y="240"/>
                  </a:cubicBezTo>
                  <a:cubicBezTo>
                    <a:pt x="289" y="238"/>
                    <a:pt x="277" y="243"/>
                    <a:pt x="270" y="252"/>
                  </a:cubicBezTo>
                  <a:cubicBezTo>
                    <a:pt x="262" y="261"/>
                    <a:pt x="260" y="273"/>
                    <a:pt x="264" y="284"/>
                  </a:cubicBezTo>
                  <a:cubicBezTo>
                    <a:pt x="265" y="289"/>
                    <a:pt x="264" y="295"/>
                    <a:pt x="259" y="298"/>
                  </a:cubicBezTo>
                  <a:cubicBezTo>
                    <a:pt x="247" y="307"/>
                    <a:pt x="234" y="314"/>
                    <a:pt x="220" y="319"/>
                  </a:cubicBezTo>
                  <a:cubicBezTo>
                    <a:pt x="215" y="321"/>
                    <a:pt x="209" y="319"/>
                    <a:pt x="206" y="315"/>
                  </a:cubicBezTo>
                  <a:cubicBezTo>
                    <a:pt x="199" y="305"/>
                    <a:pt x="188" y="300"/>
                    <a:pt x="176" y="302"/>
                  </a:cubicBezTo>
                  <a:cubicBezTo>
                    <a:pt x="164" y="303"/>
                    <a:pt x="154" y="310"/>
                    <a:pt x="149" y="320"/>
                  </a:cubicBezTo>
                  <a:cubicBezTo>
                    <a:pt x="147" y="324"/>
                    <a:pt x="143" y="326"/>
                    <a:pt x="138" y="326"/>
                  </a:cubicBezTo>
                  <a:close/>
                  <a:moveTo>
                    <a:pt x="111" y="294"/>
                  </a:moveTo>
                  <a:cubicBezTo>
                    <a:pt x="118" y="297"/>
                    <a:pt x="125" y="299"/>
                    <a:pt x="132" y="301"/>
                  </a:cubicBezTo>
                  <a:cubicBezTo>
                    <a:pt x="142" y="288"/>
                    <a:pt x="157" y="279"/>
                    <a:pt x="174" y="278"/>
                  </a:cubicBezTo>
                  <a:cubicBezTo>
                    <a:pt x="191" y="276"/>
                    <a:pt x="207" y="282"/>
                    <a:pt x="219" y="293"/>
                  </a:cubicBezTo>
                  <a:cubicBezTo>
                    <a:pt x="226" y="290"/>
                    <a:pt x="232" y="287"/>
                    <a:pt x="239" y="283"/>
                  </a:cubicBezTo>
                  <a:cubicBezTo>
                    <a:pt x="236" y="266"/>
                    <a:pt x="241" y="250"/>
                    <a:pt x="251" y="237"/>
                  </a:cubicBezTo>
                  <a:cubicBezTo>
                    <a:pt x="262" y="224"/>
                    <a:pt x="278" y="216"/>
                    <a:pt x="295" y="216"/>
                  </a:cubicBezTo>
                  <a:cubicBezTo>
                    <a:pt x="297" y="209"/>
                    <a:pt x="300" y="201"/>
                    <a:pt x="301" y="194"/>
                  </a:cubicBezTo>
                  <a:cubicBezTo>
                    <a:pt x="288" y="184"/>
                    <a:pt x="279" y="169"/>
                    <a:pt x="277" y="153"/>
                  </a:cubicBezTo>
                  <a:cubicBezTo>
                    <a:pt x="276" y="136"/>
                    <a:pt x="282" y="120"/>
                    <a:pt x="293" y="108"/>
                  </a:cubicBezTo>
                  <a:cubicBezTo>
                    <a:pt x="290" y="101"/>
                    <a:pt x="286" y="94"/>
                    <a:pt x="282" y="87"/>
                  </a:cubicBezTo>
                  <a:cubicBezTo>
                    <a:pt x="266" y="90"/>
                    <a:pt x="249" y="85"/>
                    <a:pt x="236" y="75"/>
                  </a:cubicBezTo>
                  <a:cubicBezTo>
                    <a:pt x="224" y="64"/>
                    <a:pt x="216" y="49"/>
                    <a:pt x="216" y="33"/>
                  </a:cubicBezTo>
                  <a:cubicBezTo>
                    <a:pt x="208" y="30"/>
                    <a:pt x="201" y="28"/>
                    <a:pt x="193" y="26"/>
                  </a:cubicBezTo>
                  <a:cubicBezTo>
                    <a:pt x="184" y="39"/>
                    <a:pt x="169" y="47"/>
                    <a:pt x="152" y="49"/>
                  </a:cubicBezTo>
                  <a:cubicBezTo>
                    <a:pt x="136" y="50"/>
                    <a:pt x="120" y="45"/>
                    <a:pt x="108" y="34"/>
                  </a:cubicBezTo>
                  <a:cubicBezTo>
                    <a:pt x="101" y="37"/>
                    <a:pt x="94" y="41"/>
                    <a:pt x="87" y="45"/>
                  </a:cubicBezTo>
                  <a:cubicBezTo>
                    <a:pt x="90" y="61"/>
                    <a:pt x="85" y="77"/>
                    <a:pt x="75" y="90"/>
                  </a:cubicBezTo>
                  <a:cubicBezTo>
                    <a:pt x="64" y="102"/>
                    <a:pt x="49" y="110"/>
                    <a:pt x="33" y="111"/>
                  </a:cubicBezTo>
                  <a:cubicBezTo>
                    <a:pt x="30" y="118"/>
                    <a:pt x="28" y="125"/>
                    <a:pt x="26" y="133"/>
                  </a:cubicBezTo>
                  <a:cubicBezTo>
                    <a:pt x="39" y="143"/>
                    <a:pt x="47" y="158"/>
                    <a:pt x="49" y="174"/>
                  </a:cubicBezTo>
                  <a:cubicBezTo>
                    <a:pt x="50" y="190"/>
                    <a:pt x="45" y="206"/>
                    <a:pt x="34" y="218"/>
                  </a:cubicBezTo>
                  <a:cubicBezTo>
                    <a:pt x="37" y="225"/>
                    <a:pt x="40" y="232"/>
                    <a:pt x="44" y="239"/>
                  </a:cubicBezTo>
                  <a:cubicBezTo>
                    <a:pt x="60" y="237"/>
                    <a:pt x="77" y="241"/>
                    <a:pt x="90" y="252"/>
                  </a:cubicBezTo>
                  <a:cubicBezTo>
                    <a:pt x="102" y="262"/>
                    <a:pt x="110" y="278"/>
                    <a:pt x="111" y="294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3117850" y="2622550"/>
              <a:ext cx="225425" cy="219075"/>
            </a:xfrm>
            <a:custGeom>
              <a:pathLst>
                <a:path extrusionOk="0" h="132" w="136">
                  <a:moveTo>
                    <a:pt x="67" y="132"/>
                  </a:moveTo>
                  <a:cubicBezTo>
                    <a:pt x="33" y="132"/>
                    <a:pt x="5" y="106"/>
                    <a:pt x="2" y="72"/>
                  </a:cubicBezTo>
                  <a:cubicBezTo>
                    <a:pt x="0" y="54"/>
                    <a:pt x="6" y="37"/>
                    <a:pt x="17" y="23"/>
                  </a:cubicBezTo>
                  <a:cubicBezTo>
                    <a:pt x="28" y="10"/>
                    <a:pt x="44" y="2"/>
                    <a:pt x="61" y="0"/>
                  </a:cubicBezTo>
                  <a:cubicBezTo>
                    <a:pt x="63" y="0"/>
                    <a:pt x="66" y="0"/>
                    <a:pt x="68" y="0"/>
                  </a:cubicBezTo>
                  <a:cubicBezTo>
                    <a:pt x="102" y="0"/>
                    <a:pt x="130" y="25"/>
                    <a:pt x="133" y="59"/>
                  </a:cubicBezTo>
                  <a:cubicBezTo>
                    <a:pt x="136" y="96"/>
                    <a:pt x="110" y="128"/>
                    <a:pt x="74" y="131"/>
                  </a:cubicBezTo>
                  <a:cubicBezTo>
                    <a:pt x="72" y="131"/>
                    <a:pt x="69" y="132"/>
                    <a:pt x="67" y="132"/>
                  </a:cubicBezTo>
                  <a:close/>
                  <a:moveTo>
                    <a:pt x="68" y="24"/>
                  </a:moveTo>
                  <a:cubicBezTo>
                    <a:pt x="66" y="24"/>
                    <a:pt x="65" y="24"/>
                    <a:pt x="64" y="24"/>
                  </a:cubicBezTo>
                  <a:cubicBezTo>
                    <a:pt x="52" y="25"/>
                    <a:pt x="42" y="30"/>
                    <a:pt x="35" y="39"/>
                  </a:cubicBezTo>
                  <a:cubicBezTo>
                    <a:pt x="28" y="47"/>
                    <a:pt x="25" y="58"/>
                    <a:pt x="26" y="69"/>
                  </a:cubicBezTo>
                  <a:cubicBezTo>
                    <a:pt x="28" y="92"/>
                    <a:pt x="48" y="110"/>
                    <a:pt x="71" y="107"/>
                  </a:cubicBezTo>
                  <a:cubicBezTo>
                    <a:pt x="94" y="105"/>
                    <a:pt x="111" y="85"/>
                    <a:pt x="109" y="62"/>
                  </a:cubicBezTo>
                  <a:cubicBezTo>
                    <a:pt x="107" y="40"/>
                    <a:pt x="89" y="24"/>
                    <a:pt x="68" y="24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Shape 413"/>
          <p:cNvGrpSpPr/>
          <p:nvPr/>
        </p:nvGrpSpPr>
        <p:grpSpPr>
          <a:xfrm>
            <a:off x="4726330" y="1457930"/>
            <a:ext cx="302684" cy="294161"/>
            <a:chOff x="5301916" y="2043280"/>
            <a:chExt cx="466816" cy="453533"/>
          </a:xfrm>
        </p:grpSpPr>
        <p:sp>
          <p:nvSpPr>
            <p:cNvPr id="414" name="Shape 414"/>
            <p:cNvSpPr/>
            <p:nvPr/>
          </p:nvSpPr>
          <p:spPr>
            <a:xfrm>
              <a:off x="5301916" y="2057913"/>
              <a:ext cx="452100" cy="4389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4285F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5341685" y="2293161"/>
              <a:ext cx="169200" cy="163800"/>
            </a:xfrm>
            <a:prstGeom prst="roundRect">
              <a:avLst>
                <a:gd fmla="val 16667" name="adj"/>
              </a:avLst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 rot="2700990">
              <a:off x="5515619" y="2077323"/>
              <a:ext cx="196378" cy="241942"/>
            </a:xfrm>
            <a:custGeom>
              <a:pathLst>
                <a:path extrusionOk="0" h="292" w="237">
                  <a:moveTo>
                    <a:pt x="0" y="104"/>
                  </a:moveTo>
                  <a:lnTo>
                    <a:pt x="0" y="193"/>
                  </a:lnTo>
                  <a:lnTo>
                    <a:pt x="87" y="118"/>
                  </a:lnTo>
                  <a:lnTo>
                    <a:pt x="87" y="292"/>
                  </a:lnTo>
                  <a:lnTo>
                    <a:pt x="153" y="292"/>
                  </a:lnTo>
                  <a:lnTo>
                    <a:pt x="153" y="118"/>
                  </a:lnTo>
                  <a:lnTo>
                    <a:pt x="237" y="193"/>
                  </a:lnTo>
                  <a:lnTo>
                    <a:pt x="237" y="104"/>
                  </a:lnTo>
                  <a:lnTo>
                    <a:pt x="119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Shape 417"/>
          <p:cNvSpPr/>
          <p:nvPr/>
        </p:nvSpPr>
        <p:spPr>
          <a:xfrm>
            <a:off x="6857999" y="1457374"/>
            <a:ext cx="378744" cy="294174"/>
          </a:xfrm>
          <a:custGeom>
            <a:pathLst>
              <a:path extrusionOk="0" h="607" w="782">
                <a:moveTo>
                  <a:pt x="699" y="438"/>
                </a:moveTo>
                <a:cubicBezTo>
                  <a:pt x="689" y="438"/>
                  <a:pt x="680" y="440"/>
                  <a:pt x="671" y="443"/>
                </a:cubicBezTo>
                <a:cubicBezTo>
                  <a:pt x="459" y="116"/>
                  <a:pt x="459" y="116"/>
                  <a:pt x="459" y="116"/>
                </a:cubicBezTo>
                <a:cubicBezTo>
                  <a:pt x="463" y="106"/>
                  <a:pt x="466" y="95"/>
                  <a:pt x="466" y="83"/>
                </a:cubicBezTo>
                <a:cubicBezTo>
                  <a:pt x="466" y="37"/>
                  <a:pt x="429" y="0"/>
                  <a:pt x="383" y="0"/>
                </a:cubicBezTo>
                <a:cubicBezTo>
                  <a:pt x="337" y="0"/>
                  <a:pt x="300" y="37"/>
                  <a:pt x="300" y="83"/>
                </a:cubicBezTo>
                <a:cubicBezTo>
                  <a:pt x="300" y="98"/>
                  <a:pt x="304" y="112"/>
                  <a:pt x="311" y="124"/>
                </a:cubicBezTo>
                <a:cubicBezTo>
                  <a:pt x="103" y="444"/>
                  <a:pt x="103" y="444"/>
                  <a:pt x="103" y="444"/>
                </a:cubicBezTo>
                <a:cubicBezTo>
                  <a:pt x="96" y="442"/>
                  <a:pt x="90" y="441"/>
                  <a:pt x="83" y="441"/>
                </a:cubicBezTo>
                <a:cubicBezTo>
                  <a:pt x="37" y="441"/>
                  <a:pt x="0" y="478"/>
                  <a:pt x="0" y="524"/>
                </a:cubicBezTo>
                <a:cubicBezTo>
                  <a:pt x="0" y="570"/>
                  <a:pt x="37" y="607"/>
                  <a:pt x="83" y="607"/>
                </a:cubicBezTo>
                <a:cubicBezTo>
                  <a:pt x="122" y="607"/>
                  <a:pt x="156" y="579"/>
                  <a:pt x="164" y="542"/>
                </a:cubicBezTo>
                <a:cubicBezTo>
                  <a:pt x="618" y="542"/>
                  <a:pt x="618" y="542"/>
                  <a:pt x="618" y="542"/>
                </a:cubicBezTo>
                <a:cubicBezTo>
                  <a:pt x="628" y="577"/>
                  <a:pt x="660" y="604"/>
                  <a:pt x="699" y="604"/>
                </a:cubicBezTo>
                <a:cubicBezTo>
                  <a:pt x="744" y="604"/>
                  <a:pt x="782" y="567"/>
                  <a:pt x="782" y="521"/>
                </a:cubicBezTo>
                <a:cubicBezTo>
                  <a:pt x="782" y="475"/>
                  <a:pt x="744" y="438"/>
                  <a:pt x="699" y="438"/>
                </a:cubicBezTo>
                <a:close/>
                <a:moveTo>
                  <a:pt x="326" y="143"/>
                </a:moveTo>
                <a:cubicBezTo>
                  <a:pt x="338" y="155"/>
                  <a:pt x="355" y="163"/>
                  <a:pt x="374" y="165"/>
                </a:cubicBezTo>
                <a:cubicBezTo>
                  <a:pt x="374" y="302"/>
                  <a:pt x="374" y="302"/>
                  <a:pt x="374" y="302"/>
                </a:cubicBezTo>
                <a:cubicBezTo>
                  <a:pt x="330" y="304"/>
                  <a:pt x="295" y="340"/>
                  <a:pt x="295" y="385"/>
                </a:cubicBezTo>
                <a:cubicBezTo>
                  <a:pt x="295" y="394"/>
                  <a:pt x="296" y="402"/>
                  <a:pt x="299" y="410"/>
                </a:cubicBezTo>
                <a:cubicBezTo>
                  <a:pt x="155" y="483"/>
                  <a:pt x="155" y="483"/>
                  <a:pt x="155" y="483"/>
                </a:cubicBezTo>
                <a:cubicBezTo>
                  <a:pt x="147" y="470"/>
                  <a:pt x="137" y="460"/>
                  <a:pt x="124" y="452"/>
                </a:cubicBezTo>
                <a:lnTo>
                  <a:pt x="326" y="143"/>
                </a:lnTo>
                <a:close/>
                <a:moveTo>
                  <a:pt x="166" y="524"/>
                </a:moveTo>
                <a:cubicBezTo>
                  <a:pt x="166" y="524"/>
                  <a:pt x="166" y="524"/>
                  <a:pt x="166" y="524"/>
                </a:cubicBezTo>
                <a:cubicBezTo>
                  <a:pt x="166" y="517"/>
                  <a:pt x="165" y="511"/>
                  <a:pt x="163" y="504"/>
                </a:cubicBezTo>
                <a:cubicBezTo>
                  <a:pt x="309" y="431"/>
                  <a:pt x="309" y="431"/>
                  <a:pt x="309" y="431"/>
                </a:cubicBezTo>
                <a:cubicBezTo>
                  <a:pt x="324" y="453"/>
                  <a:pt x="349" y="468"/>
                  <a:pt x="378" y="468"/>
                </a:cubicBezTo>
                <a:cubicBezTo>
                  <a:pt x="410" y="468"/>
                  <a:pt x="438" y="450"/>
                  <a:pt x="451" y="423"/>
                </a:cubicBezTo>
                <a:cubicBezTo>
                  <a:pt x="617" y="507"/>
                  <a:pt x="617" y="507"/>
                  <a:pt x="617" y="507"/>
                </a:cubicBezTo>
                <a:cubicBezTo>
                  <a:pt x="616" y="512"/>
                  <a:pt x="616" y="516"/>
                  <a:pt x="616" y="521"/>
                </a:cubicBezTo>
                <a:cubicBezTo>
                  <a:pt x="616" y="522"/>
                  <a:pt x="616" y="523"/>
                  <a:pt x="616" y="524"/>
                </a:cubicBezTo>
                <a:lnTo>
                  <a:pt x="166" y="524"/>
                </a:lnTo>
                <a:close/>
                <a:moveTo>
                  <a:pt x="624" y="485"/>
                </a:moveTo>
                <a:cubicBezTo>
                  <a:pt x="459" y="401"/>
                  <a:pt x="459" y="401"/>
                  <a:pt x="459" y="401"/>
                </a:cubicBezTo>
                <a:cubicBezTo>
                  <a:pt x="460" y="396"/>
                  <a:pt x="461" y="391"/>
                  <a:pt x="461" y="385"/>
                </a:cubicBezTo>
                <a:cubicBezTo>
                  <a:pt x="461" y="346"/>
                  <a:pt x="433" y="313"/>
                  <a:pt x="397" y="304"/>
                </a:cubicBezTo>
                <a:cubicBezTo>
                  <a:pt x="397" y="165"/>
                  <a:pt x="397" y="165"/>
                  <a:pt x="397" y="165"/>
                </a:cubicBezTo>
                <a:cubicBezTo>
                  <a:pt x="416" y="161"/>
                  <a:pt x="433" y="151"/>
                  <a:pt x="445" y="137"/>
                </a:cubicBezTo>
                <a:cubicBezTo>
                  <a:pt x="651" y="453"/>
                  <a:pt x="651" y="453"/>
                  <a:pt x="651" y="453"/>
                </a:cubicBezTo>
                <a:cubicBezTo>
                  <a:pt x="639" y="461"/>
                  <a:pt x="630" y="472"/>
                  <a:pt x="624" y="485"/>
                </a:cubicBez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2625150" y="1457474"/>
            <a:ext cx="185767" cy="309150"/>
          </a:xfrm>
          <a:custGeom>
            <a:pathLst>
              <a:path extrusionOk="0" h="400" w="239">
                <a:moveTo>
                  <a:pt x="239" y="80"/>
                </a:moveTo>
                <a:cubicBezTo>
                  <a:pt x="239" y="20"/>
                  <a:pt x="239" y="16"/>
                  <a:pt x="239" y="16"/>
                </a:cubicBezTo>
                <a:cubicBezTo>
                  <a:pt x="239" y="7"/>
                  <a:pt x="232" y="0"/>
                  <a:pt x="22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"/>
                  <a:pt x="0" y="21"/>
                  <a:pt x="0" y="80"/>
                </a:cubicBezTo>
                <a:cubicBezTo>
                  <a:pt x="0" y="140"/>
                  <a:pt x="73" y="169"/>
                  <a:pt x="73" y="200"/>
                </a:cubicBezTo>
                <a:cubicBezTo>
                  <a:pt x="73" y="231"/>
                  <a:pt x="0" y="260"/>
                  <a:pt x="0" y="320"/>
                </a:cubicBezTo>
                <a:cubicBezTo>
                  <a:pt x="0" y="379"/>
                  <a:pt x="0" y="384"/>
                  <a:pt x="0" y="384"/>
                </a:cubicBezTo>
                <a:cubicBezTo>
                  <a:pt x="0" y="393"/>
                  <a:pt x="7" y="400"/>
                  <a:pt x="16" y="400"/>
                </a:cubicBezTo>
                <a:cubicBezTo>
                  <a:pt x="30" y="400"/>
                  <a:pt x="30" y="400"/>
                  <a:pt x="30" y="400"/>
                </a:cubicBezTo>
                <a:cubicBezTo>
                  <a:pt x="32" y="400"/>
                  <a:pt x="32" y="400"/>
                  <a:pt x="32" y="400"/>
                </a:cubicBezTo>
                <a:cubicBezTo>
                  <a:pt x="207" y="400"/>
                  <a:pt x="207" y="400"/>
                  <a:pt x="207" y="400"/>
                </a:cubicBezTo>
                <a:cubicBezTo>
                  <a:pt x="210" y="400"/>
                  <a:pt x="210" y="400"/>
                  <a:pt x="210" y="400"/>
                </a:cubicBezTo>
                <a:cubicBezTo>
                  <a:pt x="223" y="400"/>
                  <a:pt x="223" y="400"/>
                  <a:pt x="223" y="400"/>
                </a:cubicBezTo>
                <a:cubicBezTo>
                  <a:pt x="232" y="400"/>
                  <a:pt x="239" y="393"/>
                  <a:pt x="239" y="384"/>
                </a:cubicBezTo>
                <a:cubicBezTo>
                  <a:pt x="239" y="384"/>
                  <a:pt x="239" y="379"/>
                  <a:pt x="239" y="320"/>
                </a:cubicBezTo>
                <a:cubicBezTo>
                  <a:pt x="239" y="260"/>
                  <a:pt x="166" y="235"/>
                  <a:pt x="166" y="200"/>
                </a:cubicBezTo>
                <a:cubicBezTo>
                  <a:pt x="166" y="166"/>
                  <a:pt x="239" y="140"/>
                  <a:pt x="239" y="80"/>
                </a:cubicBezTo>
                <a:close/>
                <a:moveTo>
                  <a:pt x="47" y="115"/>
                </a:moveTo>
                <a:cubicBezTo>
                  <a:pt x="37" y="104"/>
                  <a:pt x="32" y="93"/>
                  <a:pt x="32" y="80"/>
                </a:cubicBezTo>
                <a:cubicBezTo>
                  <a:pt x="32" y="40"/>
                  <a:pt x="32" y="40"/>
                  <a:pt x="32" y="40"/>
                </a:cubicBezTo>
                <a:cubicBezTo>
                  <a:pt x="207" y="40"/>
                  <a:pt x="207" y="40"/>
                  <a:pt x="207" y="40"/>
                </a:cubicBezTo>
                <a:cubicBezTo>
                  <a:pt x="207" y="80"/>
                  <a:pt x="207" y="80"/>
                  <a:pt x="207" y="80"/>
                </a:cubicBezTo>
                <a:cubicBezTo>
                  <a:pt x="207" y="93"/>
                  <a:pt x="201" y="103"/>
                  <a:pt x="191" y="115"/>
                </a:cubicBezTo>
                <a:lnTo>
                  <a:pt x="47" y="115"/>
                </a:lnTo>
                <a:close/>
                <a:moveTo>
                  <a:pt x="173" y="266"/>
                </a:moveTo>
                <a:cubicBezTo>
                  <a:pt x="194" y="286"/>
                  <a:pt x="207" y="301"/>
                  <a:pt x="207" y="320"/>
                </a:cubicBezTo>
                <a:cubicBezTo>
                  <a:pt x="207" y="360"/>
                  <a:pt x="207" y="360"/>
                  <a:pt x="207" y="360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42" y="307"/>
                  <a:pt x="142" y="307"/>
                  <a:pt x="142" y="307"/>
                </a:cubicBezTo>
                <a:cubicBezTo>
                  <a:pt x="139" y="303"/>
                  <a:pt x="134" y="301"/>
                  <a:pt x="129" y="299"/>
                </a:cubicBezTo>
                <a:cubicBezTo>
                  <a:pt x="129" y="284"/>
                  <a:pt x="129" y="284"/>
                  <a:pt x="12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99"/>
                  <a:pt x="109" y="299"/>
                  <a:pt x="109" y="299"/>
                </a:cubicBezTo>
                <a:cubicBezTo>
                  <a:pt x="105" y="301"/>
                  <a:pt x="100" y="303"/>
                  <a:pt x="96" y="307"/>
                </a:cubicBezTo>
                <a:cubicBezTo>
                  <a:pt x="41" y="360"/>
                  <a:pt x="41" y="360"/>
                  <a:pt x="41" y="360"/>
                </a:cubicBezTo>
                <a:cubicBezTo>
                  <a:pt x="32" y="360"/>
                  <a:pt x="32" y="360"/>
                  <a:pt x="32" y="360"/>
                </a:cubicBezTo>
                <a:cubicBezTo>
                  <a:pt x="32" y="320"/>
                  <a:pt x="32" y="320"/>
                  <a:pt x="32" y="320"/>
                </a:cubicBezTo>
                <a:cubicBezTo>
                  <a:pt x="32" y="298"/>
                  <a:pt x="50" y="281"/>
                  <a:pt x="67" y="263"/>
                </a:cubicBezTo>
                <a:cubicBezTo>
                  <a:pt x="86" y="245"/>
                  <a:pt x="105" y="226"/>
                  <a:pt x="105" y="200"/>
                </a:cubicBezTo>
                <a:cubicBezTo>
                  <a:pt x="105" y="200"/>
                  <a:pt x="105" y="199"/>
                  <a:pt x="105" y="199"/>
                </a:cubicBezTo>
                <a:cubicBezTo>
                  <a:pt x="106" y="200"/>
                  <a:pt x="108" y="200"/>
                  <a:pt x="109" y="201"/>
                </a:cubicBezTo>
                <a:cubicBezTo>
                  <a:pt x="109" y="216"/>
                  <a:pt x="109" y="216"/>
                  <a:pt x="109" y="216"/>
                </a:cubicBezTo>
                <a:cubicBezTo>
                  <a:pt x="129" y="216"/>
                  <a:pt x="129" y="216"/>
                  <a:pt x="129" y="216"/>
                </a:cubicBezTo>
                <a:cubicBezTo>
                  <a:pt x="129" y="201"/>
                  <a:pt x="129" y="201"/>
                  <a:pt x="129" y="201"/>
                </a:cubicBezTo>
                <a:cubicBezTo>
                  <a:pt x="131" y="200"/>
                  <a:pt x="133" y="200"/>
                  <a:pt x="134" y="199"/>
                </a:cubicBezTo>
                <a:cubicBezTo>
                  <a:pt x="134" y="199"/>
                  <a:pt x="134" y="200"/>
                  <a:pt x="134" y="200"/>
                </a:cubicBezTo>
                <a:cubicBezTo>
                  <a:pt x="134" y="228"/>
                  <a:pt x="155" y="249"/>
                  <a:pt x="173" y="266"/>
                </a:cubicBez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422" name="Shape 422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Shape 423"/>
          <p:cNvCxnSpPr/>
          <p:nvPr/>
        </p:nvCxnSpPr>
        <p:spPr>
          <a:xfrm>
            <a:off x="457200" y="2343150"/>
            <a:ext cx="1828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" name="Shape 424"/>
          <p:cNvCxnSpPr/>
          <p:nvPr/>
        </p:nvCxnSpPr>
        <p:spPr>
          <a:xfrm>
            <a:off x="2590800" y="2343150"/>
            <a:ext cx="1828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" name="Shape 425"/>
          <p:cNvCxnSpPr/>
          <p:nvPr/>
        </p:nvCxnSpPr>
        <p:spPr>
          <a:xfrm>
            <a:off x="4724400" y="2343150"/>
            <a:ext cx="1828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6" name="Shape 426"/>
          <p:cNvCxnSpPr/>
          <p:nvPr/>
        </p:nvCxnSpPr>
        <p:spPr>
          <a:xfrm>
            <a:off x="6858000" y="2343150"/>
            <a:ext cx="18288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7" name="Shape 427"/>
          <p:cNvSpPr txBox="1"/>
          <p:nvPr/>
        </p:nvSpPr>
        <p:spPr>
          <a:xfrm>
            <a:off x="381000" y="304800"/>
            <a:ext cx="82296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Performance gains overview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435" name="Shape 435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Shape 436"/>
          <p:cNvSpPr txBox="1"/>
          <p:nvPr/>
        </p:nvSpPr>
        <p:spPr>
          <a:xfrm>
            <a:off x="381000" y="304800"/>
            <a:ext cx="82296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Google Cloud Platform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381000" y="859650"/>
            <a:ext cx="8067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Few Financial Services Companies have taken the leap into the cloud for key projects!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Canaccord Genuity is one of them through the Quest platform:</a:t>
            </a:r>
          </a:p>
          <a:p>
            <a:pPr indent="-228600" lvl="0" marL="457200" rtl="0">
              <a:lnSpc>
                <a:spcPct val="90000"/>
              </a:lnSpc>
              <a:spcBef>
                <a:spcPts val="1200"/>
              </a:spcBef>
              <a:buClr>
                <a:srgbClr val="757575"/>
              </a:buClr>
              <a:buFont typeface="Roboto"/>
              <a:buChar char="➢"/>
            </a:pP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SenTai has adapted Quest to the cloud : leaving a Microsoft only, bare metal infrastructure, to Open Source and Google Cloud Platform, all at once!</a:t>
            </a:r>
            <a:b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228600" lvl="0" marL="457200" rtl="0">
              <a:lnSpc>
                <a:spcPct val="90000"/>
              </a:lnSpc>
              <a:spcBef>
                <a:spcPts val="1200"/>
              </a:spcBef>
              <a:buClr>
                <a:srgbClr val="757575"/>
              </a:buClr>
              <a:buFont typeface="Roboto"/>
              <a:buChar char="➢"/>
            </a:pPr>
            <a:r>
              <a:rPr b="1" lang="en-GB">
                <a:solidFill>
                  <a:srgbClr val="005BAC"/>
                </a:solidFill>
                <a:latin typeface="Roboto"/>
                <a:ea typeface="Roboto"/>
                <a:cs typeface="Roboto"/>
                <a:sym typeface="Roboto"/>
              </a:rPr>
              <a:t>Sen</a:t>
            </a:r>
            <a:r>
              <a:rPr b="1" lang="en-GB">
                <a:solidFill>
                  <a:srgbClr val="BF0A1D"/>
                </a:solidFill>
                <a:latin typeface="Roboto"/>
                <a:ea typeface="Roboto"/>
                <a:cs typeface="Roboto"/>
                <a:sym typeface="Roboto"/>
              </a:rPr>
              <a:t>Tai</a:t>
            </a:r>
            <a:r>
              <a:rPr b="1"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is uniquely positioned to accompany you with your Cloud migration or development projects on GCP, regardless of the  industry</a:t>
            </a:r>
          </a:p>
        </p:txBody>
      </p:sp>
      <p:sp>
        <p:nvSpPr>
          <p:cNvPr id="438" name="Shape 438"/>
          <p:cNvSpPr txBox="1"/>
          <p:nvPr>
            <p:ph type="ctrTitle"/>
          </p:nvPr>
        </p:nvSpPr>
        <p:spPr>
          <a:xfrm>
            <a:off x="381000" y="4055850"/>
            <a:ext cx="8115300" cy="64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GB" sz="1200"/>
              <a:t>Read the full case study: </a:t>
            </a:r>
            <a:r>
              <a:rPr lang="en-GB" sz="1200" u="sng">
                <a:solidFill>
                  <a:srgbClr val="4285F4"/>
                </a:solidFill>
                <a:hlinkClick r:id="rId4"/>
              </a:rPr>
              <a:t>https://sentai.eu/quest/</a:t>
            </a:r>
            <a:br>
              <a:rPr lang="en-GB" sz="1200">
                <a:solidFill>
                  <a:srgbClr val="4285F4"/>
                </a:solidFill>
              </a:rPr>
            </a:br>
            <a:r>
              <a:rPr lang="en-GB" sz="1200" u="sng">
                <a:solidFill>
                  <a:srgbClr val="4285F4"/>
                </a:solidFill>
                <a:highlight>
                  <a:srgbClr val="FFFFFF"/>
                </a:highlight>
                <a:hlinkClick r:id="rId5"/>
              </a:rPr>
              <a:t>https://cloud.google.com/customers/canaccord-genuity/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 txBox="1"/>
          <p:nvPr/>
        </p:nvSpPr>
        <p:spPr>
          <a:xfrm>
            <a:off x="469789" y="211455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</a:p>
        </p:txBody>
      </p:sp>
      <p:sp>
        <p:nvSpPr>
          <p:cNvPr id="445" name="Shape 445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446" name="Shape 446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/>
          <p:nvPr/>
        </p:nvSpPr>
        <p:spPr>
          <a:xfrm>
            <a:off x="3593675" y="2995225"/>
            <a:ext cx="1981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david@sentai.eu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</a:p>
        </p:txBody>
      </p:sp>
      <p:sp>
        <p:nvSpPr>
          <p:cNvPr id="73" name="Shape 73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76" name="Shape 76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381000" y="304800"/>
            <a:ext cx="82296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SenTai  \\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381000" y="908000"/>
            <a:ext cx="8436900" cy="3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SenTai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Consulting group specialized in FinTech, based in Paris, founded in 2013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Core Team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Group of (Data) Scientists, Engineers, and DevOps (developers &amp; operations). Team can easily grow thanks to extensive network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Joint Work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Working together for 10 years in various Silicon Valley startups, Paris startups, as well as Paris based consulting projects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FinTech Experience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Each team member has extensive 10Y+ experience in the Financial Services industry - Platforms (Quest),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Banking Systems (Banque de France), Infra &amp; Big Data (AXA, SG, BNP)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Backgrounds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Academic Research (Mathematics &amp; Physics), Computer Engineering (Infra / Big Data), Finance (Trading, Quant, Modelling &amp; Data Science), 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 Science (Algo Trading Algo, Aeronautics, GeoLoc)</a:t>
            </a:r>
          </a:p>
        </p:txBody>
      </p:sp>
      <p:pic>
        <p:nvPicPr>
          <p:cNvPr descr="SENTAI.jpg" id="79" name="Shape 7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4750" y="493674"/>
            <a:ext cx="1488474" cy="2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ctrTitle"/>
          </p:nvPr>
        </p:nvSpPr>
        <p:spPr>
          <a:xfrm>
            <a:off x="311700" y="744575"/>
            <a:ext cx="8520600" cy="3190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ANNEX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/>
              <a:t>(Technical)</a:t>
            </a:r>
          </a:p>
        </p:txBody>
      </p:sp>
      <p:sp>
        <p:nvSpPr>
          <p:cNvPr id="453" name="Shape 453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456" name="Shape 456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/>
        </p:nvSpPr>
        <p:spPr>
          <a:xfrm>
            <a:off x="532750" y="446975"/>
            <a:ext cx="82296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Data Availability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532750" y="1178975"/>
            <a:ext cx="8488200" cy="3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75757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Like most financial applications, Quest is driven by the ways in which the processed data is made accessible to end users, and available for analysis: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75757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75757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All users (Internal &amp; External)</a:t>
            </a:r>
          </a:p>
          <a:p>
            <a:pPr indent="-279400" lvl="0" marL="457200" rtl="0">
              <a:spcBef>
                <a:spcPts val="0"/>
              </a:spcBef>
              <a:buClr>
                <a:srgbClr val="757575"/>
              </a:buClr>
              <a:buFont typeface="Roboto"/>
              <a:buChar char="●"/>
            </a:pPr>
            <a:r>
              <a:rPr lang="en-GB">
                <a:solidFill>
                  <a:srgbClr val="75757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Website (primary use)</a:t>
            </a:r>
          </a:p>
          <a:p>
            <a:pPr indent="-279400" lvl="0" marL="457200" rtl="0">
              <a:spcBef>
                <a:spcPts val="0"/>
              </a:spcBef>
              <a:buClr>
                <a:srgbClr val="757575"/>
              </a:buClr>
              <a:buFont typeface="Roboto"/>
              <a:buChar char="●"/>
            </a:pPr>
            <a:r>
              <a:rPr lang="en-GB">
                <a:solidFill>
                  <a:srgbClr val="757575"/>
                </a:solidFill>
              </a:rPr>
              <a:t>Download (xls, csv)</a:t>
            </a:r>
          </a:p>
          <a:p>
            <a:pPr indent="-279400" lvl="0" marL="457200" rtl="0">
              <a:spcBef>
                <a:spcPts val="0"/>
              </a:spcBef>
              <a:buClr>
                <a:srgbClr val="757575"/>
              </a:buClr>
              <a:buFont typeface="Roboto"/>
              <a:buChar char="●"/>
            </a:pPr>
            <a:r>
              <a:rPr lang="en-GB">
                <a:solidFill>
                  <a:srgbClr val="4285F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Big Query</a:t>
            </a:r>
            <a:r>
              <a:rPr lang="en-GB">
                <a:solidFill>
                  <a:srgbClr val="75757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TableauSoftware...</a:t>
            </a:r>
          </a:p>
          <a:p>
            <a:pPr indent="-279400" lvl="0" marL="457200" rtl="0">
              <a:spcBef>
                <a:spcPts val="0"/>
              </a:spcBef>
              <a:buClr>
                <a:srgbClr val="757575"/>
              </a:buClr>
              <a:buFont typeface="Roboto"/>
              <a:buChar char="●"/>
            </a:pP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API (access limitations for </a:t>
            </a:r>
            <a:r>
              <a:rPr lang="en-GB">
                <a:solidFill>
                  <a:srgbClr val="75757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external clients)</a:t>
            </a:r>
            <a:br>
              <a:rPr lang="en-GB">
                <a:solidFill>
                  <a:srgbClr val="75757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Internal users only </a:t>
            </a:r>
            <a:r>
              <a:rPr lang="en-GB" sz="1800">
                <a:solidFill>
                  <a:srgbClr val="757575"/>
                </a:solidFill>
              </a:rPr>
              <a:t>(Canaccord Genuity)</a:t>
            </a:r>
          </a:p>
          <a:p>
            <a:pPr indent="-279400" lvl="0" marL="457200" rtl="0">
              <a:spcBef>
                <a:spcPts val="0"/>
              </a:spcBef>
              <a:buClr>
                <a:srgbClr val="757575"/>
              </a:buClr>
              <a:buFont typeface="Roboto"/>
              <a:buChar char="●"/>
            </a:pPr>
            <a:r>
              <a:rPr lang="en-GB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Google Sheets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and centralized </a:t>
            </a:r>
            <a:r>
              <a:rPr lang="en-GB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Google scripts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(using REST APIs and </a:t>
            </a:r>
            <a:r>
              <a:rPr lang="en-GB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Google Managed Library</a:t>
            </a: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</a:p>
          <a:p>
            <a:pPr indent="-279400" lvl="0" marL="457200" rtl="0">
              <a:spcBef>
                <a:spcPts val="0"/>
              </a:spcBef>
              <a:buClr>
                <a:srgbClr val="757575"/>
              </a:buClr>
              <a:buFont typeface="Roboto"/>
              <a:buChar char="●"/>
            </a:pPr>
            <a:r>
              <a:rPr lang="en-GB">
                <a:solidFill>
                  <a:srgbClr val="75757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Web Admin Interface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_lockup_cloud_light_lockup_cloud_platform_color.png" id="463" name="Shape 463"/>
          <p:cNvPicPr preferRelativeResize="0"/>
          <p:nvPr/>
        </p:nvPicPr>
        <p:blipFill rotWithShape="1">
          <a:blip r:embed="rId4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_lockup_cloud_light_lockup_cloud_platform_color.png" id="466" name="Shape 466"/>
          <p:cNvPicPr preferRelativeResize="0"/>
          <p:nvPr/>
        </p:nvPicPr>
        <p:blipFill rotWithShape="1">
          <a:blip r:embed="rId4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idx="1" type="subTitle"/>
          </p:nvPr>
        </p:nvSpPr>
        <p:spPr>
          <a:xfrm>
            <a:off x="400500" y="955300"/>
            <a:ext cx="8520600" cy="61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>
                <a:solidFill>
                  <a:srgbClr val="666666"/>
                </a:solidFill>
              </a:rPr>
              <a:t>Architecture: GCP &amp; GSuite</a:t>
            </a:r>
          </a:p>
        </p:txBody>
      </p:sp>
      <p:pic>
        <p:nvPicPr>
          <p:cNvPr descr="QUEST 2.0 - 1.1.png" id="473" name="Shape 4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149" y="61150"/>
            <a:ext cx="6650751" cy="4467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lockup_cloud_light_lockup_cloud_platform_color.png" id="474" name="Shape 474"/>
          <p:cNvPicPr preferRelativeResize="0"/>
          <p:nvPr/>
        </p:nvPicPr>
        <p:blipFill rotWithShape="1">
          <a:blip r:embed="rId4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Shape 475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_lockup_cloud_light_lockup_cloud_platform_color.png" id="477" name="Shape 477"/>
          <p:cNvPicPr preferRelativeResize="0"/>
          <p:nvPr/>
        </p:nvPicPr>
        <p:blipFill rotWithShape="1">
          <a:blip r:embed="rId4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Shape 478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sp>
        <p:nvSpPr>
          <p:cNvPr id="479" name="Shape 479"/>
          <p:cNvSpPr txBox="1"/>
          <p:nvPr/>
        </p:nvSpPr>
        <p:spPr>
          <a:xfrm>
            <a:off x="175500" y="61150"/>
            <a:ext cx="16557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666666"/>
                </a:solidFill>
              </a:rPr>
              <a:t>Architecture</a:t>
            </a:r>
            <a:br>
              <a:rPr lang="en-GB">
                <a:solidFill>
                  <a:srgbClr val="666666"/>
                </a:solidFill>
              </a:rPr>
            </a:br>
            <a:r>
              <a:rPr lang="en-GB">
                <a:solidFill>
                  <a:srgbClr val="666666"/>
                </a:solidFill>
              </a:rPr>
              <a:t>GCP &amp; GSuite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/>
        </p:nvSpPr>
        <p:spPr>
          <a:xfrm>
            <a:off x="631700" y="1132875"/>
            <a:ext cx="7457700" cy="3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79400" lvl="0" marL="457200" rtl="0">
              <a:lnSpc>
                <a:spcPct val="100000"/>
              </a:lnSpc>
              <a:spcBef>
                <a:spcPts val="0"/>
              </a:spcBef>
              <a:buClr>
                <a:srgbClr val="757575"/>
              </a:buClr>
              <a:buChar char="●"/>
            </a:pPr>
            <a:r>
              <a:rPr lang="en-GB">
                <a:solidFill>
                  <a:srgbClr val="757575"/>
                </a:solidFill>
              </a:rPr>
              <a:t>Docker Containers (OS virtualisation, portability and ease of deployment)</a:t>
            </a:r>
          </a:p>
          <a:p>
            <a:pPr indent="-279400" lvl="0" marL="457200" rtl="0">
              <a:lnSpc>
                <a:spcPct val="100000"/>
              </a:lnSpc>
              <a:spcBef>
                <a:spcPts val="0"/>
              </a:spcBef>
              <a:buClr>
                <a:srgbClr val="757575"/>
              </a:buClr>
              <a:buChar char="●"/>
            </a:pPr>
            <a:r>
              <a:rPr lang="en-GB">
                <a:solidFill>
                  <a:srgbClr val="757575"/>
                </a:solidFill>
              </a:rPr>
              <a:t>Debian 8 (Linux operating system)</a:t>
            </a:r>
          </a:p>
          <a:p>
            <a:pPr indent="-279400" lvl="0" marL="457200" rtl="0">
              <a:lnSpc>
                <a:spcPct val="100000"/>
              </a:lnSpc>
              <a:spcBef>
                <a:spcPts val="0"/>
              </a:spcBef>
              <a:buClr>
                <a:srgbClr val="757575"/>
              </a:buClr>
              <a:buChar char="●"/>
            </a:pPr>
            <a:r>
              <a:rPr lang="en-GB">
                <a:solidFill>
                  <a:srgbClr val="757575"/>
                </a:solidFill>
              </a:rPr>
              <a:t>Ansible, Jenkins, Hubot, Nginx (provisioning, automation, deployment, proxy)</a:t>
            </a:r>
          </a:p>
          <a:p>
            <a:pPr indent="-279400" lvl="0" marL="457200" rtl="0">
              <a:lnSpc>
                <a:spcPct val="100000"/>
              </a:lnSpc>
              <a:spcBef>
                <a:spcPts val="0"/>
              </a:spcBef>
              <a:buClr>
                <a:srgbClr val="757575"/>
              </a:buClr>
              <a:buChar char="●"/>
            </a:pPr>
            <a:r>
              <a:rPr lang="en-GB">
                <a:solidFill>
                  <a:srgbClr val="757575"/>
                </a:solidFill>
              </a:rPr>
              <a:t>Java 8 (programming language), Antlr (language builder)</a:t>
            </a:r>
          </a:p>
          <a:p>
            <a:pPr indent="-279400" lvl="0" marL="457200" rtl="0">
              <a:lnSpc>
                <a:spcPct val="100000"/>
              </a:lnSpc>
              <a:spcBef>
                <a:spcPts val="0"/>
              </a:spcBef>
              <a:buClr>
                <a:srgbClr val="757575"/>
              </a:buClr>
              <a:buChar char="●"/>
            </a:pPr>
            <a:r>
              <a:rPr b="1" lang="en-GB">
                <a:solidFill>
                  <a:srgbClr val="4285F4"/>
                </a:solidFill>
              </a:rPr>
              <a:t>NoDB</a:t>
            </a:r>
            <a:r>
              <a:rPr lang="en-GB">
                <a:solidFill>
                  <a:srgbClr val="757575"/>
                </a:solidFill>
              </a:rPr>
              <a:t>, entirely File System based to optimize 200+ stage computational speed.</a:t>
            </a:r>
          </a:p>
          <a:p>
            <a:pPr indent="-279400" lvl="0" marL="457200" rtl="0">
              <a:lnSpc>
                <a:spcPct val="100000"/>
              </a:lnSpc>
              <a:spcBef>
                <a:spcPts val="0"/>
              </a:spcBef>
              <a:buClr>
                <a:srgbClr val="757575"/>
              </a:buClr>
              <a:buChar char="●"/>
            </a:pPr>
            <a:r>
              <a:rPr lang="en-GB">
                <a:solidFill>
                  <a:srgbClr val="757575"/>
                </a:solidFill>
              </a:rPr>
              <a:t>StackDriver (monitoring), Swagger (API documentation)</a:t>
            </a:r>
          </a:p>
          <a:p>
            <a:pPr indent="-279400" lvl="0" marL="457200" rtl="0">
              <a:lnSpc>
                <a:spcPct val="100000"/>
              </a:lnSpc>
              <a:spcBef>
                <a:spcPts val="0"/>
              </a:spcBef>
              <a:buClr>
                <a:srgbClr val="757575"/>
              </a:buClr>
              <a:buChar char="●"/>
            </a:pPr>
            <a:r>
              <a:rPr lang="en-GB">
                <a:solidFill>
                  <a:srgbClr val="757575"/>
                </a:solidFill>
              </a:rPr>
              <a:t>Web 2.0 (REST, Bootstrap, AngularJS, Coffeescript, Javascript)</a:t>
            </a:r>
          </a:p>
          <a:p>
            <a:pPr indent="-279400" lvl="0" marL="457200" rtl="0">
              <a:lnSpc>
                <a:spcPct val="100000"/>
              </a:lnSpc>
              <a:spcBef>
                <a:spcPts val="0"/>
              </a:spcBef>
              <a:buClr>
                <a:srgbClr val="757575"/>
              </a:buClr>
              <a:buChar char="●"/>
            </a:pPr>
            <a:r>
              <a:rPr lang="en-GB">
                <a:solidFill>
                  <a:srgbClr val="757575"/>
                </a:solidFill>
              </a:rPr>
              <a:t>Post computational analysis: </a:t>
            </a:r>
            <a:r>
              <a:rPr lang="en-GB">
                <a:solidFill>
                  <a:srgbClr val="757575"/>
                </a:solidFill>
              </a:rPr>
              <a:t>Google Big Query, Google Sheets, </a:t>
            </a:r>
            <a:r>
              <a:rPr lang="en-GB">
                <a:solidFill>
                  <a:srgbClr val="757575"/>
                </a:solidFill>
              </a:rPr>
              <a:t>Tableau,</a:t>
            </a:r>
            <a:r>
              <a:rPr lang="en-GB">
                <a:solidFill>
                  <a:srgbClr val="757575"/>
                </a:solidFill>
              </a:rPr>
              <a:t> APIs</a:t>
            </a:r>
          </a:p>
          <a:p>
            <a:pPr indent="-279400" lvl="0" marL="457200" rtl="0">
              <a:lnSpc>
                <a:spcPct val="100000"/>
              </a:lnSpc>
              <a:spcBef>
                <a:spcPts val="0"/>
              </a:spcBef>
              <a:buClr>
                <a:srgbClr val="757575"/>
              </a:buClr>
              <a:buChar char="●"/>
            </a:pPr>
            <a:r>
              <a:rPr lang="en-GB">
                <a:solidFill>
                  <a:srgbClr val="757575"/>
                </a:solidFill>
              </a:rPr>
              <a:t>(GSuite/Non GCP): Google Sheets, Docs, Hangouts, Keep, Calendar, Drive</a:t>
            </a:r>
          </a:p>
          <a:p>
            <a:pPr indent="-279400" lvl="0" marL="457200" rtl="0">
              <a:lnSpc>
                <a:spcPct val="100000"/>
              </a:lnSpc>
              <a:spcBef>
                <a:spcPts val="0"/>
              </a:spcBef>
              <a:buClr>
                <a:srgbClr val="757575"/>
              </a:buClr>
              <a:buChar char="●"/>
            </a:pPr>
            <a:r>
              <a:rPr lang="en-GB">
                <a:solidFill>
                  <a:srgbClr val="757575"/>
                </a:solidFill>
              </a:rPr>
              <a:t>(SaaS): Atlassian Jira, BitBucket, Slack, Trello (bug tracking, Git DVCS, collaboration)</a:t>
            </a:r>
          </a:p>
          <a:p>
            <a:pPr lvl="0" rtl="0">
              <a:lnSpc>
                <a:spcPct val="175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85" name="Shape 485"/>
          <p:cNvSpPr txBox="1"/>
          <p:nvPr/>
        </p:nvSpPr>
        <p:spPr>
          <a:xfrm>
            <a:off x="631700" y="354000"/>
            <a:ext cx="82296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Technology Stack (software)</a:t>
            </a:r>
          </a:p>
        </p:txBody>
      </p:sp>
      <p:pic>
        <p:nvPicPr>
          <p:cNvPr descr="logo_lockup_cloud_light_lockup_cloud_platform_color.png" id="486" name="Shape 486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lockup_cloud_light_lockup_cloud_platform_color.png" id="487" name="Shape 487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Shape 488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491" name="Shape 491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3810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Today’s Agenda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48625" y="1095175"/>
            <a:ext cx="5266500" cy="4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01  </a:t>
            </a:r>
            <a: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Why move to the cloud?</a:t>
            </a:r>
          </a:p>
          <a:p>
            <a:pPr lvl="0" rtl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02  </a:t>
            </a:r>
            <a: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The Quest Equity Valuation Platform</a:t>
            </a:r>
            <a:b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	• What is Quest</a:t>
            </a:r>
            <a:r>
              <a:rPr baseline="30000"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b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	• Quest limitations prior to migration?</a:t>
            </a:r>
            <a:b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	• Reasons for limitations?</a:t>
            </a:r>
          </a:p>
          <a:p>
            <a:pPr lvl="0" rtl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03  </a:t>
            </a:r>
            <a: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Migration</a:t>
            </a:r>
            <a:b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	• Challenges</a:t>
            </a:r>
            <a:b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	• Chronology</a:t>
            </a:r>
            <a:b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	• Infrastructure comparison</a:t>
            </a:r>
          </a:p>
          <a:p>
            <a:pPr lvl="0" rtl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04  </a:t>
            </a:r>
            <a: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Benefits</a:t>
            </a:r>
            <a:b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	• Gains (Scalability, Performance, Agility)</a:t>
            </a:r>
            <a:b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	• Costs</a:t>
            </a:r>
            <a:b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	• Risk Mitigation (Security)</a:t>
            </a:r>
            <a:b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	• Feedback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92" name="Shape 92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304800" y="2456400"/>
            <a:ext cx="82296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ACAC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304800" y="1428750"/>
            <a:ext cx="82296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40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r>
              <a:rPr lang="en-GB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Why move to the cloud?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</a:p>
        </p:txBody>
      </p:sp>
      <p:sp>
        <p:nvSpPr>
          <p:cNvPr id="100" name="Shape 100"/>
          <p:cNvSpPr txBox="1"/>
          <p:nvPr/>
        </p:nvSpPr>
        <p:spPr>
          <a:xfrm>
            <a:off x="3810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Why move key projects to the cloud? </a:t>
            </a:r>
          </a:p>
        </p:txBody>
      </p:sp>
      <p:sp>
        <p:nvSpPr>
          <p:cNvPr id="101" name="Shape 101"/>
          <p:cNvSpPr/>
          <p:nvPr/>
        </p:nvSpPr>
        <p:spPr>
          <a:xfrm>
            <a:off x="457200" y="1276350"/>
            <a:ext cx="396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Today \\ </a:t>
            </a:r>
            <a:b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Legacy financial platform issues</a:t>
            </a:r>
          </a:p>
        </p:txBody>
      </p:sp>
      <p:cxnSp>
        <p:nvCxnSpPr>
          <p:cNvPr id="102" name="Shape 102"/>
          <p:cNvCxnSpPr/>
          <p:nvPr/>
        </p:nvCxnSpPr>
        <p:spPr>
          <a:xfrm>
            <a:off x="457200" y="1962150"/>
            <a:ext cx="39624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Shape 103"/>
          <p:cNvSpPr/>
          <p:nvPr/>
        </p:nvSpPr>
        <p:spPr>
          <a:xfrm>
            <a:off x="457200" y="2114550"/>
            <a:ext cx="3962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304800" lvl="0" marL="457200" marR="0" rtl="0" algn="l">
              <a:spcBef>
                <a:spcPts val="600"/>
              </a:spcBef>
              <a:buClr>
                <a:srgbClr val="757575"/>
              </a:buClr>
              <a:buSzPct val="100000"/>
              <a:buFont typeface="Roboto"/>
              <a:buChar char="●"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High Costs - Inefficiency - Difficulty to maintain - Lack of scalability</a:t>
            </a:r>
          </a:p>
          <a:p>
            <a:pPr lvl="0" marR="0" rtl="0" algn="l">
              <a:spcBef>
                <a:spcPts val="600"/>
              </a:spcBef>
              <a:buNone/>
            </a:pPr>
            <a:r>
              <a:t/>
            </a:r>
            <a:endParaRPr sz="12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spcBef>
                <a:spcPts val="600"/>
              </a:spcBef>
              <a:buClr>
                <a:srgbClr val="757575"/>
              </a:buClr>
              <a:buSzPct val="100000"/>
              <a:buFont typeface="Roboto"/>
              <a:buChar char="●"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Slow development cycles</a:t>
            </a:r>
          </a:p>
          <a:p>
            <a:pPr lvl="0" marR="0" rtl="0" algn="l">
              <a:spcBef>
                <a:spcPts val="600"/>
              </a:spcBef>
              <a:buNone/>
            </a:pPr>
            <a:r>
              <a:t/>
            </a:r>
            <a:endParaRPr sz="12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spcBef>
                <a:spcPts val="600"/>
              </a:spcBef>
              <a:buClr>
                <a:srgbClr val="757575"/>
              </a:buClr>
              <a:buSzPct val="100000"/>
              <a:buFont typeface="Roboto"/>
              <a:buChar char="●"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Complexity: Heterogeneous parts pieced together during lifespan of legacy applications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 sz="12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 sz="12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4724400" y="1276350"/>
            <a:ext cx="396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Tomorrow \\ </a:t>
            </a:r>
            <a:b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Cloud computing platform advantages</a:t>
            </a:r>
          </a:p>
        </p:txBody>
      </p:sp>
      <p:cxnSp>
        <p:nvCxnSpPr>
          <p:cNvPr id="105" name="Shape 105"/>
          <p:cNvCxnSpPr/>
          <p:nvPr/>
        </p:nvCxnSpPr>
        <p:spPr>
          <a:xfrm>
            <a:off x="4724400" y="1962150"/>
            <a:ext cx="3962400" cy="0"/>
          </a:xfrm>
          <a:prstGeom prst="straightConnector1">
            <a:avLst/>
          </a:prstGeom>
          <a:noFill/>
          <a:ln cap="flat" cmpd="sng" w="12700">
            <a:solidFill>
              <a:srgbClr val="C7C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Shape 106"/>
          <p:cNvSpPr/>
          <p:nvPr/>
        </p:nvSpPr>
        <p:spPr>
          <a:xfrm>
            <a:off x="4724400" y="2114550"/>
            <a:ext cx="3962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304800" lvl="0" marL="457200" marR="0" rtl="0" algn="l">
              <a:spcBef>
                <a:spcPts val="600"/>
              </a:spcBef>
              <a:buClr>
                <a:srgbClr val="757575"/>
              </a:buClr>
              <a:buSzPct val="100000"/>
              <a:buFont typeface="Roboto"/>
              <a:buChar char="●"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Managed Solutions (IaaS, PaaS): Scalability, Flexibility, Security, Economy and Performance</a:t>
            </a:r>
          </a:p>
          <a:p>
            <a:pPr lvl="0" marR="0" rtl="0" algn="l">
              <a:spcBef>
                <a:spcPts val="600"/>
              </a:spcBef>
              <a:buNone/>
            </a:pPr>
            <a:r>
              <a:t/>
            </a:r>
            <a:endParaRPr sz="12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spcBef>
                <a:spcPts val="600"/>
              </a:spcBef>
              <a:buClr>
                <a:srgbClr val="757575"/>
              </a:buClr>
              <a:buSzPct val="100000"/>
              <a:buFont typeface="Roboto"/>
              <a:buChar char="●"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Fast Implementation - Little maintenance</a:t>
            </a:r>
          </a:p>
          <a:p>
            <a:pPr lvl="0" marR="0" rtl="0" algn="l">
              <a:spcBef>
                <a:spcPts val="600"/>
              </a:spcBef>
              <a:buNone/>
            </a:pPr>
            <a:r>
              <a:t/>
            </a:r>
            <a:endParaRPr sz="12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spcBef>
                <a:spcPts val="600"/>
              </a:spcBef>
              <a:buClr>
                <a:srgbClr val="757575"/>
              </a:buClr>
              <a:buSzPct val="100000"/>
              <a:buFont typeface="Roboto"/>
              <a:buChar char="●"/>
            </a:pPr>
            <a:r>
              <a:rPr lang="en-GB" sz="12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Complete reset - Software architecture re-think thanks to Cloud tools (GCP)</a:t>
            </a:r>
          </a:p>
        </p:txBody>
      </p:sp>
      <p:sp>
        <p:nvSpPr>
          <p:cNvPr id="107" name="Shape 107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110" name="Shape 110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117" name="Shape 117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122650" y="2456400"/>
            <a:ext cx="7411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What is Quest</a:t>
            </a:r>
            <a:r>
              <a:rPr baseline="30000" lang="en-GB" sz="12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lang="en-GB" sz="18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Quest</a:t>
            </a:r>
            <a:r>
              <a:rPr baseline="30000" lang="en-GB" sz="12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lang="en-GB" sz="18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 limitations prior to migration?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Reasons for limitations?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04800" y="1428750"/>
            <a:ext cx="88392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4000">
                <a:solidFill>
                  <a:srgbClr val="ACACAC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r>
              <a:rPr lang="en-GB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The Quest Equity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Valuation Platform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3810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What is Quest?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381000" y="908000"/>
            <a:ext cx="8372700" cy="3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 automated equity valuation computational platform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Quest is owned by </a:t>
            </a: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Canaccord Genuity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, a global investment bank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Quest is one of two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(with CS’s Holt) </a:t>
            </a:r>
            <a:r>
              <a:rPr b="1"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major fully automated equity valuation tool available on the web</a:t>
            </a: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: major differentiator for a mid-tier investment bank</a:t>
            </a:r>
          </a:p>
          <a:p>
            <a:pPr indent="-279400" lvl="0" marL="457200" rtl="0">
              <a:lnSpc>
                <a:spcPct val="90000"/>
              </a:lnSpc>
              <a:spcBef>
                <a:spcPts val="1200"/>
              </a:spcBef>
              <a:buClr>
                <a:srgbClr val="757575"/>
              </a:buClr>
              <a:buFont typeface="Roboto"/>
              <a:buChar char="●"/>
            </a:pP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Proprietary analytical equity research system</a:t>
            </a:r>
          </a:p>
          <a:p>
            <a:pPr indent="-279400" lvl="0" marL="457200" rtl="0">
              <a:lnSpc>
                <a:spcPct val="90000"/>
              </a:lnSpc>
              <a:spcBef>
                <a:spcPts val="1200"/>
              </a:spcBef>
              <a:buClr>
                <a:srgbClr val="757575"/>
              </a:buClr>
              <a:buFont typeface="Roboto"/>
              <a:buChar char="●"/>
            </a:pP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Analyzes 8,800 listed companies (90% of world market cap.)</a:t>
            </a:r>
          </a:p>
          <a:p>
            <a:pPr indent="-279400" lvl="0" marL="457200" rtl="0">
              <a:lnSpc>
                <a:spcPct val="90000"/>
              </a:lnSpc>
              <a:spcBef>
                <a:spcPts val="1200"/>
              </a:spcBef>
              <a:buClr>
                <a:srgbClr val="757575"/>
              </a:buClr>
              <a:buFont typeface="Roboto"/>
              <a:buChar char="●"/>
            </a:pP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End users are inst. investors, equity research analysts, portfolio managers, hedge funds</a:t>
            </a:r>
          </a:p>
          <a:p>
            <a:pPr indent="-279400" lvl="0" marL="457200" rtl="0">
              <a:lnSpc>
                <a:spcPct val="90000"/>
              </a:lnSpc>
              <a:spcBef>
                <a:spcPts val="1200"/>
              </a:spcBef>
              <a:buClr>
                <a:srgbClr val="757575"/>
              </a:buClr>
              <a:buFont typeface="Roboto"/>
              <a:buChar char="●"/>
            </a:pP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 intensive, automated, high end computational platform</a:t>
            </a:r>
          </a:p>
          <a:p>
            <a:pPr indent="-279400" lvl="0" marL="457200" rtl="0">
              <a:lnSpc>
                <a:spcPct val="90000"/>
              </a:lnSpc>
              <a:spcBef>
                <a:spcPts val="1200"/>
              </a:spcBef>
              <a:buClr>
                <a:srgbClr val="757575"/>
              </a:buClr>
              <a:buFont typeface="Roboto"/>
              <a:buChar char="●"/>
            </a:pP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Computes thousands of performance metrics per company, sector, region</a:t>
            </a:r>
          </a:p>
          <a:p>
            <a:pPr indent="-279400" lvl="0" marL="457200" rtl="0">
              <a:lnSpc>
                <a:spcPct val="90000"/>
              </a:lnSpc>
              <a:spcBef>
                <a:spcPts val="1200"/>
              </a:spcBef>
              <a:buClr>
                <a:srgbClr val="757575"/>
              </a:buClr>
              <a:buFont typeface="Roboto"/>
              <a:buChar char="●"/>
            </a:pP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Uses 30 years of annual financial reports (and daily stock prices)</a:t>
            </a:r>
          </a:p>
          <a:p>
            <a:pPr indent="-279400" lvl="0" marL="457200" rtl="0">
              <a:lnSpc>
                <a:spcPct val="90000"/>
              </a:lnSpc>
              <a:spcBef>
                <a:spcPts val="1200"/>
              </a:spcBef>
              <a:buClr>
                <a:srgbClr val="757575"/>
              </a:buClr>
              <a:buFont typeface="Roboto"/>
              <a:buChar char="●"/>
            </a:pPr>
            <a:r>
              <a:rPr lang="en-GB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Website with numerous tables, charts and data also accessible via APIs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126" name="Shape 126"/>
          <p:cNvSpPr/>
          <p:nvPr/>
        </p:nvSpPr>
        <p:spPr>
          <a:xfrm>
            <a:off x="0" y="4705350"/>
            <a:ext cx="9144000" cy="438300"/>
          </a:xfrm>
          <a:prstGeom prst="rect">
            <a:avLst/>
          </a:prstGeom>
          <a:solidFill>
            <a:srgbClr val="3167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0" y="4705348"/>
            <a:ext cx="4809300" cy="438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6934200" y="4857750"/>
            <a:ext cx="19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E6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pic>
        <p:nvPicPr>
          <p:cNvPr descr="logo_lockup_cloud_light_lockup_cloud_platform_color.png" id="129" name="Shape 129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175500" y="4779375"/>
            <a:ext cx="947159" cy="309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stLogo.jpeg"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2950" y="456918"/>
            <a:ext cx="1395725" cy="306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naccordGenuity.gif"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8500" y="451449"/>
            <a:ext cx="1434549" cy="31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pic>
        <p:nvPicPr>
          <p:cNvPr descr="Apple-20160624.png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64"/>
            <a:ext cx="9143999" cy="5135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