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</p:sldIdLst>
  <p:sldSz cy="5143500" cx="9144000"/>
  <p:notesSz cx="6858000" cy="9144000"/>
  <p:embeddedFontLst>
    <p:embeddedFont>
      <p:font typeface="Roboto"/>
      <p:regular r:id="rId40"/>
      <p:bold r:id="rId41"/>
      <p:italic r:id="rId42"/>
      <p:boldItalic r:id="rId43"/>
    </p:embeddedFont>
    <p:embeddedFont>
      <p:font typeface="Source Sans Pro"/>
      <p:regular r:id="rId44"/>
      <p:bold r:id="rId45"/>
      <p:italic r:id="rId46"/>
      <p:boldItalic r:id="rId4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mAuthor clrIdx="0" id="0" initials="" lastIdx="2" name="Brittney Roach Cline"/>
  <p:cmAuthor clrIdx="1" id="1" initials="" lastIdx="7" name="David Senouf"/>
  <p:cmAuthor clrIdx="2" id="2" initials="" lastIdx="1" name="Heather O'Brien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Roboto-regular.fntdata"/><Relationship Id="rId20" Type="http://schemas.openxmlformats.org/officeDocument/2006/relationships/slide" Target="slides/slide15.xml"/><Relationship Id="rId42" Type="http://schemas.openxmlformats.org/officeDocument/2006/relationships/font" Target="fonts/Roboto-italic.fntdata"/><Relationship Id="rId41" Type="http://schemas.openxmlformats.org/officeDocument/2006/relationships/font" Target="fonts/Roboto-bold.fntdata"/><Relationship Id="rId22" Type="http://schemas.openxmlformats.org/officeDocument/2006/relationships/slide" Target="slides/slide17.xml"/><Relationship Id="rId44" Type="http://schemas.openxmlformats.org/officeDocument/2006/relationships/font" Target="fonts/SourceSansPro-regular.fntdata"/><Relationship Id="rId21" Type="http://schemas.openxmlformats.org/officeDocument/2006/relationships/slide" Target="slides/slide16.xml"/><Relationship Id="rId43" Type="http://schemas.openxmlformats.org/officeDocument/2006/relationships/font" Target="fonts/Roboto-boldItalic.fntdata"/><Relationship Id="rId24" Type="http://schemas.openxmlformats.org/officeDocument/2006/relationships/slide" Target="slides/slide19.xml"/><Relationship Id="rId46" Type="http://schemas.openxmlformats.org/officeDocument/2006/relationships/font" Target="fonts/SourceSansPro-italic.fntdata"/><Relationship Id="rId23" Type="http://schemas.openxmlformats.org/officeDocument/2006/relationships/slide" Target="slides/slide18.xml"/><Relationship Id="rId45" Type="http://schemas.openxmlformats.org/officeDocument/2006/relationships/font" Target="fonts/SourceSansPro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47" Type="http://schemas.openxmlformats.org/officeDocument/2006/relationships/font" Target="fonts/SourceSansPro-boldItalic.fntdata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slide" Target="slides/slide32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39" Type="http://schemas.openxmlformats.org/officeDocument/2006/relationships/slide" Target="slides/slide34.xml"/><Relationship Id="rId16" Type="http://schemas.openxmlformats.org/officeDocument/2006/relationships/slide" Target="slides/slide11.xml"/><Relationship Id="rId38" Type="http://schemas.openxmlformats.org/officeDocument/2006/relationships/slide" Target="slides/slide33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m authorId="0" idx="1" dt="2016-10-17T21:07:03.326">
    <p:pos x="6000" y="0"/>
    <p:text>David: Do you plan on showing this slide at the event? If so, then it needs to be re-designed as it's a bit messy and not on brand. +heathermaeob@gmail.com +unitedcreationsheathero@gmail.com</p:text>
  </p:cm>
  <p:cm authorId="1" idx="1" dt="2016-10-17T13:55:21.130">
    <p:pos x="6000" y="100"/>
    <p:text>_Marked as resolved_</p:text>
  </p:cm>
  <p:cm authorId="1" idx="2" dt="2016-10-17T13:55:25.903">
    <p:pos x="6000" y="200"/>
    <p:text>_Re-opened_</p:text>
  </p:cm>
  <p:cm authorId="1" idx="3" dt="2016-10-17T13:57:13.113">
    <p:pos x="6000" y="300"/>
    <p:text>I won't be going over it, just leaving it in for those who will want to read about it..
What is it you would like to "re-brand" ? 
The architecture diagram is rather complex. Do you want to re-work the fonts ?
If so I can add you on LucidCharts.</p:text>
  </p:cm>
  <p:cm authorId="0" idx="2" dt="2016-10-17T14:13:03.338">
    <p:pos x="6000" y="400"/>
    <p:text>Hi David: Yes the fonts need to be in Roboto, the colors need to be Google colors, the rounded edges on the boxes need to be removed, etc.... Ideally we would re-design this in slides. If you would like us to do this, let us know.</p:text>
  </p:cm>
  <p:cm authorId="1" idx="4" dt="2016-10-17T14:26:20.303">
    <p:pos x="6000" y="500"/>
    <p:text>You could try to do it in slides but you are going to have a tough time.
Would you like to work with LucidCharts ?</p:text>
  </p:cm>
  <p:cm authorId="1" idx="5" dt="2016-10-17T14:30:54.115">
    <p:pos x="6000" y="600"/>
    <p:text>I have made a copy which is editable by anyone w/ the link:
https://www.lucidchart.com/invitations/accept/d00a5424-47ff-418d-8e5e-3e9817e611af</p:text>
  </p:cm>
  <p:cm authorId="1" idx="6" dt="2016-10-17T14:31:30.891">
    <p:pos x="6000" y="700"/>
    <p:text>I have installed the Robot Font</p:text>
  </p:cm>
  <p:cm authorId="2" idx="1" dt="2016-10-17T20:13:38.689">
    <p:pos x="6000" y="800"/>
    <p:text>I gave it my best shot! Indeed slides is difficult for this type of diagram. Thanks!</p:text>
  </p:cm>
  <p:cm authorId="1" idx="7" dt="2016-10-17T21:07:03.326">
    <p:pos x="6000" y="900"/>
    <p:text>I have made changes to the slide to match the google branding colours and robot font. Please let me know if Ok.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cloud.google.com/security/" TargetMode="Externa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Shape 14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Shape 15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Shape 16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Shape 17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Shape 18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Shape 1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Shape 22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Shape 23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Shape 24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Shape 25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Shape 26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Shape 2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hape 29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Shape 30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Shape 31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Shape 32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Shape 32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fr" sz="1200">
                <a:solidFill>
                  <a:schemeClr val="dk1"/>
                </a:solidFill>
              </a:rPr>
              <a:t>Several layers of security provided by Google Infrastructure, and via secured APIs allowing to store, connect to GCP, and interconnect various components. 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fr" sz="1200">
                <a:solidFill>
                  <a:schemeClr val="dk1"/>
                </a:solidFill>
              </a:rPr>
              <a:t>SSH deployment, HTTPS web, managed platform.  (See also </a:t>
            </a:r>
            <a:r>
              <a:rPr lang="fr" sz="1200" u="sng">
                <a:solidFill>
                  <a:schemeClr val="accent5"/>
                </a:solidFill>
                <a:hlinkClick r:id="rId2"/>
              </a:rPr>
              <a:t>https://cloud.google.com/security/</a:t>
            </a:r>
            <a:r>
              <a:rPr lang="fr" sz="1200">
                <a:solidFill>
                  <a:schemeClr val="dk1"/>
                </a:solidFill>
              </a:rPr>
              <a:t>)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Shape 35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Shape 35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Shape 3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0" name="Shape 3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Shape 39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Shape 39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Shape 40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Shape 40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Shape 43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9" name="Shape 43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Shape 44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9" name="Shape 44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Shape 45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0" name="Shape 46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Shape 46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9" name="Shape 46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Shape 47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8" name="Shape 47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Shape 48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9" name="Shape 4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r"/>
              <a:t>Slick, easy to use, Web 2.0 responsive web interface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fr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0.png"/><Relationship Id="rId4" Type="http://schemas.openxmlformats.org/officeDocument/2006/relationships/image" Target="../media/image00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0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0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0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0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01.png"/><Relationship Id="rId4" Type="http://schemas.openxmlformats.org/officeDocument/2006/relationships/image" Target="../media/image0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0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0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01.png"/><Relationship Id="rId4" Type="http://schemas.openxmlformats.org/officeDocument/2006/relationships/image" Target="../media/image07.png"/><Relationship Id="rId5" Type="http://schemas.openxmlformats.org/officeDocument/2006/relationships/image" Target="../media/image25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s://developers.google.com/apps-script/guide_libraries" TargetMode="External"/><Relationship Id="rId4" Type="http://schemas.openxmlformats.org/officeDocument/2006/relationships/image" Target="../media/image06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0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1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01.png"/><Relationship Id="rId4" Type="http://schemas.openxmlformats.org/officeDocument/2006/relationships/image" Target="../media/image08.png"/><Relationship Id="rId5" Type="http://schemas.openxmlformats.org/officeDocument/2006/relationships/image" Target="../media/image25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01.png"/><Relationship Id="rId4" Type="http://schemas.openxmlformats.org/officeDocument/2006/relationships/image" Target="../media/image09.png"/><Relationship Id="rId5" Type="http://schemas.openxmlformats.org/officeDocument/2006/relationships/image" Target="../media/image25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0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0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01.png"/><Relationship Id="rId4" Type="http://schemas.openxmlformats.org/officeDocument/2006/relationships/image" Target="../media/image21.png"/><Relationship Id="rId9" Type="http://schemas.openxmlformats.org/officeDocument/2006/relationships/image" Target="../media/image23.png"/><Relationship Id="rId5" Type="http://schemas.openxmlformats.org/officeDocument/2006/relationships/image" Target="../media/image15.png"/><Relationship Id="rId6" Type="http://schemas.openxmlformats.org/officeDocument/2006/relationships/image" Target="../media/image24.png"/><Relationship Id="rId7" Type="http://schemas.openxmlformats.org/officeDocument/2006/relationships/image" Target="../media/image22.png"/><Relationship Id="rId8" Type="http://schemas.openxmlformats.org/officeDocument/2006/relationships/image" Target="../media/image11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01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2.jpg"/><Relationship Id="rId4" Type="http://schemas.openxmlformats.org/officeDocument/2006/relationships/image" Target="../media/image13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4.jpg"/><Relationship Id="rId4" Type="http://schemas.openxmlformats.org/officeDocument/2006/relationships/image" Target="../media/image17.jp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01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0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1.png"/><Relationship Id="rId4" Type="http://schemas.openxmlformats.org/officeDocument/2006/relationships/hyperlink" Target="http://sentai.eu/" TargetMode="External"/><Relationship Id="rId5" Type="http://schemas.openxmlformats.org/officeDocument/2006/relationships/image" Target="../media/image05.jp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hyperlink" Target="https://sentai.eu/quest/" TargetMode="External"/><Relationship Id="rId4" Type="http://schemas.openxmlformats.org/officeDocument/2006/relationships/hyperlink" Target="https://cloud.google.com/customers/canaccord-genuity/" TargetMode="External"/><Relationship Id="rId5" Type="http://schemas.openxmlformats.org/officeDocument/2006/relationships/hyperlink" Target="https://cloud.google.com/customers/canaccord-genuity/" TargetMode="External"/><Relationship Id="rId6" Type="http://schemas.openxmlformats.org/officeDocument/2006/relationships/image" Target="../media/image06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6.png"/><Relationship Id="rId4" Type="http://schemas.openxmlformats.org/officeDocument/2006/relationships/hyperlink" Target="mailto:david@sentai.eu" TargetMode="Externa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06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comments" Target="../comments/comment1.xml"/><Relationship Id="rId4" Type="http://schemas.openxmlformats.org/officeDocument/2006/relationships/image" Target="../media/image18.png"/><Relationship Id="rId5" Type="http://schemas.openxmlformats.org/officeDocument/2006/relationships/image" Target="../media/image19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0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1.png"/><Relationship Id="rId4" Type="http://schemas.openxmlformats.org/officeDocument/2006/relationships/image" Target="../media/image02.jpg"/><Relationship Id="rId5" Type="http://schemas.openxmlformats.org/officeDocument/2006/relationships/image" Target="../media/image03.gif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/>
        </p:nvSpPr>
        <p:spPr>
          <a:xfrm>
            <a:off x="457200" y="503649"/>
            <a:ext cx="8229600" cy="1324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fr" sz="36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Migration d’application existante</a:t>
            </a:r>
            <a:br>
              <a:rPr lang="fr" sz="36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fr" sz="36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sur le Cloud</a:t>
            </a:r>
          </a:p>
        </p:txBody>
      </p:sp>
      <p:sp>
        <p:nvSpPr>
          <p:cNvPr id="55" name="Shape 55"/>
          <p:cNvSpPr txBox="1"/>
          <p:nvPr/>
        </p:nvSpPr>
        <p:spPr>
          <a:xfrm>
            <a:off x="457200" y="1581150"/>
            <a:ext cx="8229600" cy="87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lnSpc>
                <a:spcPct val="90000"/>
              </a:lnSpc>
              <a:spcBef>
                <a:spcPts val="1200"/>
              </a:spcBef>
              <a:buNone/>
            </a:pPr>
            <a:r>
              <a:rPr lang="fr" sz="20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Comment SenTai a effectué la migration de Canaccord Quest sur Google Cloud Platform</a:t>
            </a:r>
          </a:p>
        </p:txBody>
      </p:sp>
      <p:pic>
        <p:nvPicPr>
          <p:cNvPr descr="GCP_ExecForum_logo_header_jp.png" id="56" name="Shape 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04823" y="2945599"/>
            <a:ext cx="1734375" cy="155029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_lockup_cloud_color_CMYK_lockup_cloud_platform_color.png" id="57" name="Shape 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11675" y="4571519"/>
            <a:ext cx="1320651" cy="380449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Shape 58"/>
          <p:cNvSpPr txBox="1"/>
          <p:nvPr/>
        </p:nvSpPr>
        <p:spPr>
          <a:xfrm>
            <a:off x="2992575" y="2348900"/>
            <a:ext cx="3088500" cy="43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lnSpc>
                <a:spcPct val="100000"/>
              </a:lnSpc>
              <a:spcBef>
                <a:spcPts val="1200"/>
              </a:spcBef>
              <a:buNone/>
            </a:pPr>
            <a:r>
              <a:rPr b="1"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David Senouf, PhD  </a:t>
            </a:r>
            <a: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\\</a:t>
            </a:r>
            <a:r>
              <a:rPr b="1"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 CEO SenTai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/>
          <p:nvPr/>
        </p:nvSpPr>
        <p:spPr>
          <a:xfrm>
            <a:off x="381000" y="304800"/>
            <a:ext cx="83985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fr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L</a:t>
            </a:r>
            <a:r>
              <a:rPr lang="fr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imitations de Quest avant la migration</a:t>
            </a:r>
          </a:p>
        </p:txBody>
      </p:sp>
      <p:sp>
        <p:nvSpPr>
          <p:cNvPr id="143" name="Shape 143"/>
          <p:cNvSpPr txBox="1"/>
          <p:nvPr/>
        </p:nvSpPr>
        <p:spPr>
          <a:xfrm>
            <a:off x="381000" y="1330025"/>
            <a:ext cx="8436900" cy="30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b="1"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Evolution </a:t>
            </a:r>
            <a:r>
              <a:rPr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limitée du modèle financier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b="1"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Augmentation</a:t>
            </a:r>
            <a:r>
              <a:rPr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impossible de la </a:t>
            </a:r>
            <a:r>
              <a:rPr b="1"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fréquence</a:t>
            </a:r>
            <a:r>
              <a:rPr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(hebdomadaire à journalier) d’un cycle de calcul complet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b="1"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Augmentation</a:t>
            </a:r>
            <a:r>
              <a:rPr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impossible du </a:t>
            </a:r>
            <a:r>
              <a:rPr b="1"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nombre de compagnies, industries, régions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b="1"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Interface Web </a:t>
            </a:r>
            <a:r>
              <a:rPr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obsolète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b="1"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Maintenance</a:t>
            </a:r>
            <a:r>
              <a:rPr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de l’</a:t>
            </a:r>
            <a:r>
              <a:rPr b="1"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Infrastructure</a:t>
            </a:r>
            <a:r>
              <a:rPr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difficile et coûteuse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b="1"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Nouvelles fonctionnalités</a:t>
            </a:r>
            <a:r>
              <a:rPr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impossibles à implémenter</a:t>
            </a:r>
            <a:r>
              <a:rPr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</a:p>
        </p:txBody>
      </p:sp>
      <p:sp>
        <p:nvSpPr>
          <p:cNvPr id="144" name="Shape 144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Shape 145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Shape 146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fr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147" name="Shape 147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Shape 148"/>
          <p:cNvSpPr txBox="1"/>
          <p:nvPr/>
        </p:nvSpPr>
        <p:spPr>
          <a:xfrm>
            <a:off x="409775" y="754550"/>
            <a:ext cx="7135500" cy="7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fr">
                <a:latin typeface="Roboto"/>
                <a:ea typeface="Roboto"/>
                <a:cs typeface="Roboto"/>
                <a:sym typeface="Roboto"/>
              </a:rPr>
              <a:t>Application Web en fin de vie</a:t>
            </a:r>
            <a:r>
              <a:rPr b="1" lang="fr">
                <a:latin typeface="Roboto"/>
                <a:ea typeface="Roboto"/>
                <a:cs typeface="Roboto"/>
                <a:sym typeface="Roboto"/>
              </a:rPr>
              <a:t>: manque</a:t>
            </a:r>
            <a:r>
              <a:rPr b="1" lang="fr">
                <a:latin typeface="Roboto"/>
                <a:ea typeface="Roboto"/>
                <a:cs typeface="Roboto"/>
                <a:sym typeface="Roboto"/>
              </a:rPr>
              <a:t> d’évolutivité et de flexibilité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/>
          <p:nvPr/>
        </p:nvSpPr>
        <p:spPr>
          <a:xfrm>
            <a:off x="381000" y="3048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fr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Pourquoi de telles</a:t>
            </a:r>
            <a:r>
              <a:rPr lang="fr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 limitations?</a:t>
            </a:r>
          </a:p>
        </p:txBody>
      </p:sp>
      <p:sp>
        <p:nvSpPr>
          <p:cNvPr id="154" name="Shape 154"/>
          <p:cNvSpPr txBox="1"/>
          <p:nvPr/>
        </p:nvSpPr>
        <p:spPr>
          <a:xfrm>
            <a:off x="409775" y="1330025"/>
            <a:ext cx="8734200" cy="35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b="1"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Hébergée en interne</a:t>
            </a:r>
            <a:r>
              <a:rPr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: sur 3 “bare metal servers” (i.e. physiquement localisé) et de multiples instances virtualisées VMWare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b="1"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Technologie Microsoft</a:t>
            </a:r>
            <a:r>
              <a:rPr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: 15 ans d’historique, 4 Serveurs Windows 2003 / SQL 2008, 11 DB SQL Serveur 2008, ASP.net, Clients Access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b="1"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Méthodologie de valorisation</a:t>
            </a:r>
            <a:r>
              <a:rPr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excessivement complexe, avec calculs extrêmement lents en base (T-SQL)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b="1"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Cycle de calcul</a:t>
            </a:r>
            <a:r>
              <a:rPr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complet hebdomadaire, différentiels journaliers; peu ou aucune contingence en cas d’erreurs ou pannes (hardware / software)</a:t>
            </a:r>
            <a:r>
              <a:rPr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 </a:t>
            </a:r>
          </a:p>
        </p:txBody>
      </p:sp>
      <p:sp>
        <p:nvSpPr>
          <p:cNvPr id="155" name="Shape 155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Shape 156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Shape 157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fr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158" name="Shape 158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Shape 159"/>
          <p:cNvSpPr txBox="1"/>
          <p:nvPr/>
        </p:nvSpPr>
        <p:spPr>
          <a:xfrm>
            <a:off x="409775" y="754550"/>
            <a:ext cx="6387900" cy="7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fr">
                <a:latin typeface="Roboto"/>
                <a:ea typeface="Roboto"/>
                <a:cs typeface="Roboto"/>
                <a:sym typeface="Roboto"/>
              </a:rPr>
              <a:t>L’O</a:t>
            </a:r>
            <a:r>
              <a:rPr b="1" lang="fr">
                <a:latin typeface="Roboto"/>
                <a:ea typeface="Roboto"/>
                <a:cs typeface="Roboto"/>
                <a:sym typeface="Roboto"/>
              </a:rPr>
              <a:t>bsolescence de l’Infrastructure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3A3A3A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Shape 165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fr" sz="800" u="none" cap="none" strike="noStrike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166" name="Shape 166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Shape 167"/>
          <p:cNvSpPr txBox="1"/>
          <p:nvPr/>
        </p:nvSpPr>
        <p:spPr>
          <a:xfrm>
            <a:off x="1034000" y="2456400"/>
            <a:ext cx="7500300" cy="150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fr" sz="1800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Difficultés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fr" sz="1800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Chronologie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fr" sz="1800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Comparais</a:t>
            </a:r>
            <a:r>
              <a:rPr lang="fr" sz="1800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on d’</a:t>
            </a:r>
            <a:r>
              <a:rPr lang="fr" sz="1800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Infrastructure</a:t>
            </a:r>
            <a:r>
              <a:rPr lang="fr" sz="1800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: GCP vs MS “bare-metal”   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fr" sz="1800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  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t/>
            </a:r>
            <a:endParaRPr sz="1800">
              <a:solidFill>
                <a:srgbClr val="ACACAC"/>
              </a:solidFill>
              <a:latin typeface="Roboto"/>
              <a:ea typeface="Roboto"/>
              <a:cs typeface="Roboto"/>
              <a:sym typeface="Roboto"/>
            </a:endParaRP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t/>
            </a:r>
            <a:endParaRPr sz="1800">
              <a:solidFill>
                <a:srgbClr val="ACACAC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8" name="Shape 168"/>
          <p:cNvSpPr txBox="1"/>
          <p:nvPr/>
        </p:nvSpPr>
        <p:spPr>
          <a:xfrm>
            <a:off x="304800" y="1428750"/>
            <a:ext cx="8839200" cy="1145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fr" sz="4000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03</a:t>
            </a:r>
            <a:r>
              <a:rPr lang="fr" sz="4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Migration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/>
          <p:nvPr/>
        </p:nvSpPr>
        <p:spPr>
          <a:xfrm>
            <a:off x="381000" y="3048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fr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Difficultés rencontrées lors de la Migration</a:t>
            </a:r>
          </a:p>
        </p:txBody>
      </p:sp>
      <p:sp>
        <p:nvSpPr>
          <p:cNvPr id="174" name="Shape 174"/>
          <p:cNvSpPr txBox="1"/>
          <p:nvPr/>
        </p:nvSpPr>
        <p:spPr>
          <a:xfrm>
            <a:off x="381000" y="908000"/>
            <a:ext cx="8436900" cy="35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b="1"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Travail à distance</a:t>
            </a:r>
            <a:br>
              <a:rPr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	- </a:t>
            </a:r>
            <a: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Communication entre les équipes (SenTai / CG) - Paris - London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b="1"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Changement de Fournisseurs de Données</a:t>
            </a:r>
            <a:br>
              <a:rPr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	</a:t>
            </a:r>
            <a: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- Thomson Reuters vers S&amp;P (Données par Compagnie)</a:t>
            </a:r>
            <a:b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	- FTSE ICB vers MSCI GICS (Données par Industrie)</a:t>
            </a:r>
            <a:b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	- Création d’un ETL complexe (Extraction, Transformation et Chargement de données)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b="1"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Data Management System </a:t>
            </a:r>
            <a:r>
              <a:rPr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(intégrité des données)</a:t>
            </a:r>
            <a:br>
              <a:rPr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	</a:t>
            </a:r>
            <a: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- dev. d’un langage propriétaire pour filtrer et signaler la qualité des données</a:t>
            </a:r>
            <a:b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	- dev. d’une interface web permettant de corriger</a:t>
            </a:r>
            <a:b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		- en Input, certaines données de S&amp;P</a:t>
            </a:r>
            <a:b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		- en Output, de corriger certains calculs (“overrides”)</a:t>
            </a:r>
            <a:br>
              <a:rPr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</a:p>
        </p:txBody>
      </p:sp>
      <p:sp>
        <p:nvSpPr>
          <p:cNvPr id="175" name="Shape 175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Shape 176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Shape 177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fr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178" name="Shape 178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/>
          <p:nvPr/>
        </p:nvSpPr>
        <p:spPr>
          <a:xfrm>
            <a:off x="381000" y="3048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fr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Difficultés de la Migration</a:t>
            </a:r>
            <a:r>
              <a:rPr lang="fr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 (suite)</a:t>
            </a:r>
          </a:p>
        </p:txBody>
      </p:sp>
      <p:sp>
        <p:nvSpPr>
          <p:cNvPr id="184" name="Shape 184"/>
          <p:cNvSpPr txBox="1"/>
          <p:nvPr/>
        </p:nvSpPr>
        <p:spPr>
          <a:xfrm>
            <a:off x="381000" y="908000"/>
            <a:ext cx="8436900" cy="365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69850" lvl="0" marL="0" rtl="0">
              <a:lnSpc>
                <a:spcPct val="90000"/>
              </a:lnSpc>
              <a:spcBef>
                <a:spcPts val="120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b="1"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Documentation de la Logique Business</a:t>
            </a:r>
            <a:br>
              <a:rPr b="1"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b="1"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	</a:t>
            </a:r>
            <a: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-</a:t>
            </a:r>
            <a:r>
              <a:rPr b="1"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Peu documentée</a:t>
            </a:r>
            <a:b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	- Nécessaire pour la transformation d’une Logique Business</a:t>
            </a:r>
            <a:b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	- +200 phases de calcul, +7000 règles de calcul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b="1"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Documentation du Modèle de Valorisation</a:t>
            </a:r>
            <a:r>
              <a:rPr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: </a:t>
            </a:r>
            <a: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limitée, rétro-ingénierie et reconstruction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b="1"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Modèle de Valorisation et Algorithme de Calcul: </a:t>
            </a:r>
            <a: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totalement repensé</a:t>
            </a:r>
          </a:p>
          <a:p>
            <a:pPr indent="0" lvl="0" mar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b="1"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Méthodologie de Valorisation</a:t>
            </a:r>
            <a:br>
              <a:rPr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	</a:t>
            </a:r>
            <a: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-</a:t>
            </a:r>
            <a:r>
              <a:rPr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Conversion du</a:t>
            </a:r>
            <a:r>
              <a:rPr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modèle de calcul en base SQL (T-SQL), vers un modèle défini sur Google Sheet</a:t>
            </a:r>
            <a:b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	- Création d’une syntaxe propriétaire permettant la gestion de séries temporelles</a:t>
            </a:r>
            <a:b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	- Conversion de ce modèle en binaire Java (utilisation du parser ANTLR)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b="1"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Phase de Validation</a:t>
            </a:r>
            <a:r>
              <a:rPr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: </a:t>
            </a:r>
            <a: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durant toute la phase de développement (1 an)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</a:p>
        </p:txBody>
      </p:sp>
      <p:sp>
        <p:nvSpPr>
          <p:cNvPr id="185" name="Shape 185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Shape 186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Shape 187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fr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188" name="Shape 188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Shape 189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Shape 190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Shape 191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fr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192" name="Shape 192"/>
          <p:cNvPicPr preferRelativeResize="0"/>
          <p:nvPr/>
        </p:nvPicPr>
        <p:blipFill rotWithShape="1">
          <a:blip r:embed="rId4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/>
          <p:nvPr/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fld id="{00000000-1234-1234-1234-123412341234}" type="slidenum">
              <a:rPr lang="fr" sz="1000">
                <a:solidFill>
                  <a:srgbClr val="595959"/>
                </a:solidFill>
              </a:rPr>
              <a:t>‹#›</a:t>
            </a:fld>
          </a:p>
        </p:txBody>
      </p:sp>
      <p:sp>
        <p:nvSpPr>
          <p:cNvPr id="198" name="Shape 198"/>
          <p:cNvSpPr txBox="1"/>
          <p:nvPr/>
        </p:nvSpPr>
        <p:spPr>
          <a:xfrm>
            <a:off x="381000" y="3048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fr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Chronologie de la </a:t>
            </a:r>
            <a:r>
              <a:rPr lang="fr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Migration</a:t>
            </a:r>
          </a:p>
        </p:txBody>
      </p:sp>
      <p:sp>
        <p:nvSpPr>
          <p:cNvPr id="199" name="Shape 199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Shape 200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Shape 201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fr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202" name="Shape 202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Shape 203"/>
          <p:cNvSpPr txBox="1"/>
          <p:nvPr/>
        </p:nvSpPr>
        <p:spPr>
          <a:xfrm>
            <a:off x="409775" y="848075"/>
            <a:ext cx="8311800" cy="9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fr">
                <a:latin typeface="Roboto"/>
                <a:ea typeface="Roboto"/>
                <a:cs typeface="Roboto"/>
                <a:sym typeface="Roboto"/>
              </a:rPr>
              <a:t>Documentation, Reset de l’</a:t>
            </a:r>
            <a:r>
              <a:rPr b="1" lang="fr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Architecture </a:t>
            </a:r>
            <a:r>
              <a:rPr b="1" lang="fr">
                <a:latin typeface="Roboto"/>
                <a:ea typeface="Roboto"/>
                <a:cs typeface="Roboto"/>
                <a:sym typeface="Roboto"/>
              </a:rPr>
              <a:t>Logiciel</a:t>
            </a:r>
            <a:r>
              <a:rPr b="1" lang="fr">
                <a:latin typeface="Roboto"/>
                <a:ea typeface="Roboto"/>
                <a:cs typeface="Roboto"/>
                <a:sym typeface="Roboto"/>
              </a:rPr>
              <a:t>, </a:t>
            </a:r>
            <a:r>
              <a:rPr b="1" lang="fr">
                <a:latin typeface="Roboto"/>
                <a:ea typeface="Roboto"/>
                <a:cs typeface="Roboto"/>
                <a:sym typeface="Roboto"/>
              </a:rPr>
              <a:t>Refonte</a:t>
            </a:r>
            <a:r>
              <a:rPr b="1" lang="fr">
                <a:latin typeface="Roboto"/>
                <a:ea typeface="Roboto"/>
                <a:cs typeface="Roboto"/>
                <a:sym typeface="Roboto"/>
              </a:rPr>
              <a:t> du Modèle de Valorisation, Validation</a:t>
            </a:r>
          </a:p>
        </p:txBody>
      </p:sp>
      <p:sp>
        <p:nvSpPr>
          <p:cNvPr id="204" name="Shape 204"/>
          <p:cNvSpPr/>
          <p:nvPr/>
        </p:nvSpPr>
        <p:spPr>
          <a:xfrm>
            <a:off x="488200" y="1276350"/>
            <a:ext cx="25599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b="1"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Rétro</a:t>
            </a:r>
            <a:r>
              <a:rPr b="1"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-ingénierie </a:t>
            </a:r>
            <a:br>
              <a:rPr b="1"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GSuite (GA4W)</a:t>
            </a:r>
          </a:p>
        </p:txBody>
      </p:sp>
      <p:cxnSp>
        <p:nvCxnSpPr>
          <p:cNvPr id="205" name="Shape 205"/>
          <p:cNvCxnSpPr/>
          <p:nvPr/>
        </p:nvCxnSpPr>
        <p:spPr>
          <a:xfrm>
            <a:off x="488200" y="1962150"/>
            <a:ext cx="25599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6" name="Shape 206"/>
          <p:cNvSpPr/>
          <p:nvPr/>
        </p:nvSpPr>
        <p:spPr>
          <a:xfrm>
            <a:off x="488200" y="2038350"/>
            <a:ext cx="2559900" cy="16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b="1" lang="fr" sz="12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Transformation du </a:t>
            </a:r>
            <a:r>
              <a:rPr b="1" lang="fr" sz="12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modèle</a:t>
            </a:r>
            <a:r>
              <a:rPr b="1" lang="fr" sz="12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 de valorisation (ancien) 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Conf. calls standard à Google Hangout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emails et documents MS Office à GSuite et partage Google Docs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(cf. BBVA)</a:t>
            </a:r>
          </a:p>
        </p:txBody>
      </p:sp>
      <p:sp>
        <p:nvSpPr>
          <p:cNvPr id="207" name="Shape 207"/>
          <p:cNvSpPr/>
          <p:nvPr/>
        </p:nvSpPr>
        <p:spPr>
          <a:xfrm>
            <a:off x="3276600" y="1276350"/>
            <a:ext cx="26592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b="1"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Développement de </a:t>
            </a:r>
            <a:r>
              <a:rPr b="1"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Prototype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GCP/GCE</a:t>
            </a:r>
          </a:p>
        </p:txBody>
      </p:sp>
      <p:sp>
        <p:nvSpPr>
          <p:cNvPr id="208" name="Shape 208"/>
          <p:cNvSpPr/>
          <p:nvPr/>
        </p:nvSpPr>
        <p:spPr>
          <a:xfrm>
            <a:off x="3276600" y="2038350"/>
            <a:ext cx="2590800" cy="163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b="1" lang="fr" sz="12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Nouvelle </a:t>
            </a:r>
            <a:r>
              <a:rPr b="1" lang="fr" sz="12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méthodologie</a:t>
            </a:r>
            <a:r>
              <a:rPr b="1" lang="fr" sz="12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 de valorisation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Validation de la Phase I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Après validation du prototype, CG était prête pour Google Cloud !</a:t>
            </a:r>
          </a:p>
        </p:txBody>
      </p:sp>
      <p:cxnSp>
        <p:nvCxnSpPr>
          <p:cNvPr id="209" name="Shape 209"/>
          <p:cNvCxnSpPr/>
          <p:nvPr/>
        </p:nvCxnSpPr>
        <p:spPr>
          <a:xfrm>
            <a:off x="3276600" y="1962150"/>
            <a:ext cx="25908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0" name="Shape 210"/>
          <p:cNvCxnSpPr/>
          <p:nvPr/>
        </p:nvCxnSpPr>
        <p:spPr>
          <a:xfrm>
            <a:off x="6172200" y="1962150"/>
            <a:ext cx="25146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11" name="Shape 211"/>
          <p:cNvSpPr/>
          <p:nvPr/>
        </p:nvSpPr>
        <p:spPr>
          <a:xfrm>
            <a:off x="6172200" y="1276350"/>
            <a:ext cx="2514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b="1"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Production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GCP/GCE</a:t>
            </a:r>
          </a:p>
        </p:txBody>
      </p:sp>
      <p:sp>
        <p:nvSpPr>
          <p:cNvPr id="212" name="Shape 212"/>
          <p:cNvSpPr/>
          <p:nvPr/>
        </p:nvSpPr>
        <p:spPr>
          <a:xfrm>
            <a:off x="6172200" y="2038350"/>
            <a:ext cx="2514600" cy="23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b="1" lang="fr" sz="12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Nouveau modèle de valorisation et dév. web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Nouvelle syntaxe et architecture</a:t>
            </a:r>
            <a:b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b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Phase II de Validation du nouveau modèle</a:t>
            </a:r>
            <a:b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b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Nouveau site web 2.0</a:t>
            </a:r>
            <a:b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</a:p>
        </p:txBody>
      </p:sp>
      <p:sp>
        <p:nvSpPr>
          <p:cNvPr id="213" name="Shape 213"/>
          <p:cNvSpPr/>
          <p:nvPr/>
        </p:nvSpPr>
        <p:spPr>
          <a:xfrm>
            <a:off x="504538" y="3789975"/>
            <a:ext cx="2527200" cy="35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b="1"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5 mois</a:t>
            </a:r>
          </a:p>
        </p:txBody>
      </p:sp>
      <p:sp>
        <p:nvSpPr>
          <p:cNvPr id="214" name="Shape 214"/>
          <p:cNvSpPr/>
          <p:nvPr/>
        </p:nvSpPr>
        <p:spPr>
          <a:xfrm>
            <a:off x="3261900" y="3789975"/>
            <a:ext cx="2482500" cy="35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b="1"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7 mois</a:t>
            </a:r>
          </a:p>
        </p:txBody>
      </p:sp>
      <p:sp>
        <p:nvSpPr>
          <p:cNvPr id="215" name="Shape 215"/>
          <p:cNvSpPr/>
          <p:nvPr/>
        </p:nvSpPr>
        <p:spPr>
          <a:xfrm>
            <a:off x="6172175" y="3789975"/>
            <a:ext cx="2482500" cy="30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b="1"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1 an</a:t>
            </a:r>
          </a:p>
        </p:txBody>
      </p:sp>
      <p:sp>
        <p:nvSpPr>
          <p:cNvPr id="216" name="Shape 216"/>
          <p:cNvSpPr/>
          <p:nvPr/>
        </p:nvSpPr>
        <p:spPr>
          <a:xfrm>
            <a:off x="504550" y="4075500"/>
            <a:ext cx="1797900" cy="533400"/>
          </a:xfrm>
          <a:prstGeom prst="stripedRightArrow">
            <a:avLst>
              <a:gd fmla="val 50000" name="adj1"/>
              <a:gd fmla="val 50000" name="adj2"/>
            </a:avLst>
          </a:prstGeom>
          <a:solidFill>
            <a:srgbClr val="BFBFB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7" name="Shape 217"/>
          <p:cNvSpPr/>
          <p:nvPr/>
        </p:nvSpPr>
        <p:spPr>
          <a:xfrm>
            <a:off x="3276600" y="4075500"/>
            <a:ext cx="1797900" cy="533400"/>
          </a:xfrm>
          <a:prstGeom prst="stripedRightArrow">
            <a:avLst>
              <a:gd fmla="val 50000" name="adj1"/>
              <a:gd fmla="val 50000" name="adj2"/>
            </a:avLst>
          </a:prstGeom>
          <a:solidFill>
            <a:srgbClr val="BFBFB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8" name="Shape 218"/>
          <p:cNvSpPr/>
          <p:nvPr/>
        </p:nvSpPr>
        <p:spPr>
          <a:xfrm>
            <a:off x="6172200" y="4075500"/>
            <a:ext cx="1797900" cy="533400"/>
          </a:xfrm>
          <a:prstGeom prst="stripedRightArrow">
            <a:avLst>
              <a:gd fmla="val 50000" name="adj1"/>
              <a:gd fmla="val 50000" name="adj2"/>
            </a:avLst>
          </a:prstGeom>
          <a:solidFill>
            <a:srgbClr val="BFBFB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 txBox="1"/>
          <p:nvPr/>
        </p:nvSpPr>
        <p:spPr>
          <a:xfrm>
            <a:off x="409775" y="3048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fr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Architecture - Avant / Après</a:t>
            </a:r>
          </a:p>
        </p:txBody>
      </p:sp>
      <p:sp>
        <p:nvSpPr>
          <p:cNvPr id="224" name="Shape 224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Shape 225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Shape 226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fr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227" name="Shape 227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Shape 228"/>
          <p:cNvSpPr txBox="1"/>
          <p:nvPr/>
        </p:nvSpPr>
        <p:spPr>
          <a:xfrm>
            <a:off x="409775" y="754550"/>
            <a:ext cx="6387900" cy="3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fr">
                <a:latin typeface="Roboto"/>
                <a:ea typeface="Roboto"/>
                <a:cs typeface="Roboto"/>
                <a:sym typeface="Roboto"/>
              </a:rPr>
              <a:t>Evolutivité</a:t>
            </a:r>
          </a:p>
        </p:txBody>
      </p:sp>
      <p:sp>
        <p:nvSpPr>
          <p:cNvPr id="229" name="Shape 229"/>
          <p:cNvSpPr/>
          <p:nvPr/>
        </p:nvSpPr>
        <p:spPr>
          <a:xfrm>
            <a:off x="457200" y="1276350"/>
            <a:ext cx="33693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b="1"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Avant </a:t>
            </a:r>
            <a:r>
              <a:rPr b="1"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(non évolutif)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Technologie </a:t>
            </a:r>
            <a:r>
              <a:rPr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Microsoft</a:t>
            </a:r>
          </a:p>
        </p:txBody>
      </p:sp>
      <p:cxnSp>
        <p:nvCxnSpPr>
          <p:cNvPr id="230" name="Shape 230"/>
          <p:cNvCxnSpPr/>
          <p:nvPr/>
        </p:nvCxnSpPr>
        <p:spPr>
          <a:xfrm>
            <a:off x="457200" y="1962150"/>
            <a:ext cx="39624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1" name="Shape 231"/>
          <p:cNvSpPr/>
          <p:nvPr/>
        </p:nvSpPr>
        <p:spPr>
          <a:xfrm>
            <a:off x="457200" y="2114550"/>
            <a:ext cx="3962400" cy="23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3 Serveurs “Bare-Metal” (physique), capacités fixes (Stockage, RAM, CPU)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3 Serveurs 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VMWare Windows par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serveur “bare metal”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SSD &amp; SCSI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Pas de virtualisation système (containers)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11 DB SQL Serveur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Clients Access pour 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SQL Serveur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Pas d’APIs</a:t>
            </a:r>
          </a:p>
        </p:txBody>
      </p:sp>
      <p:sp>
        <p:nvSpPr>
          <p:cNvPr id="232" name="Shape 232"/>
          <p:cNvSpPr/>
          <p:nvPr/>
        </p:nvSpPr>
        <p:spPr>
          <a:xfrm>
            <a:off x="4724400" y="1276350"/>
            <a:ext cx="39624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b="1"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Après</a:t>
            </a:r>
            <a:r>
              <a:rPr b="1"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 (évolutif)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Google Technology et Open Source</a:t>
            </a:r>
          </a:p>
        </p:txBody>
      </p:sp>
      <p:cxnSp>
        <p:nvCxnSpPr>
          <p:cNvPr id="233" name="Shape 233"/>
          <p:cNvCxnSpPr/>
          <p:nvPr/>
        </p:nvCxnSpPr>
        <p:spPr>
          <a:xfrm>
            <a:off x="4724400" y="1962150"/>
            <a:ext cx="39624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4" name="Shape 234"/>
          <p:cNvSpPr/>
          <p:nvPr/>
        </p:nvSpPr>
        <p:spPr>
          <a:xfrm>
            <a:off x="4724400" y="2114550"/>
            <a:ext cx="3962400" cy="23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3 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instances virtuelles de 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Google Compute Engine (GCE) avec capacités évolutives 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(Stockage, RAM, CPU)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Une seule machine virtuelle: 32 vcpus/core, 208 GB RAM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U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niquement 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SSD 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persistants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Containers 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Docker 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(v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irtualisation système)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NoDB, 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entièrement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“File System” (+200 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phases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de calcul)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Big Query (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entrepôt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de données), Google Sheets, 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Tableau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APIs</a:t>
            </a:r>
          </a:p>
          <a:p>
            <a:pPr lvl="0" rtl="0">
              <a:spcBef>
                <a:spcPts val="6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i="1"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1 Windows / SQL Server for S&amp;P Data Sync (requis par S&amp;P)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Shape 240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" name="Shape 241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fr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242" name="Shape 242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Windows-Server-2003.png" id="243" name="Shape 2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9050" y="2111975"/>
            <a:ext cx="1797052" cy="569449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Shape 244"/>
          <p:cNvSpPr/>
          <p:nvPr/>
        </p:nvSpPr>
        <p:spPr>
          <a:xfrm>
            <a:off x="3281175" y="2070300"/>
            <a:ext cx="1035900" cy="1002900"/>
          </a:xfrm>
          <a:prstGeom prst="stripedRightArrow">
            <a:avLst>
              <a:gd fmla="val 50000" name="adj1"/>
              <a:gd fmla="val 50000" name="adj2"/>
            </a:avLst>
          </a:prstGeom>
          <a:solidFill>
            <a:srgbClr val="ACACAC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ACACAC"/>
              </a:solidFill>
            </a:endParaRPr>
          </a:p>
        </p:txBody>
      </p:sp>
      <p:pic>
        <p:nvPicPr>
          <p:cNvPr id="245" name="Shape 24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08524" y="1252024"/>
            <a:ext cx="3188100" cy="1969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 txBox="1"/>
          <p:nvPr/>
        </p:nvSpPr>
        <p:spPr>
          <a:xfrm>
            <a:off x="393875" y="402825"/>
            <a:ext cx="8438400" cy="421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r" sz="2800">
                <a:solidFill>
                  <a:srgbClr val="333333"/>
                </a:solidFill>
                <a:highlight>
                  <a:srgbClr val="FFFFFF"/>
                </a:highlight>
              </a:rPr>
              <a:t>Disponibilité des Données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lvl="0" rtl="0">
              <a:spcBef>
                <a:spcPts val="0"/>
              </a:spcBef>
              <a:buNone/>
            </a:pPr>
            <a:r>
              <a:rPr lang="fr" sz="1800">
                <a:solidFill>
                  <a:srgbClr val="757575"/>
                </a:solidFill>
                <a:highlight>
                  <a:srgbClr val="FFFFFF"/>
                </a:highlight>
              </a:rPr>
              <a:t>Comme beaucoup d’applications </a:t>
            </a:r>
            <a:r>
              <a:rPr lang="fr" sz="1800">
                <a:solidFill>
                  <a:srgbClr val="757575"/>
                </a:solidFill>
                <a:highlight>
                  <a:srgbClr val="FFFFFF"/>
                </a:highlight>
              </a:rPr>
              <a:t>financières, Quest met à disposition ses données aux utilisateurs de plusieurs manières: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757575"/>
              </a:solidFill>
              <a:highlight>
                <a:srgbClr val="FFFFFF"/>
              </a:highlight>
            </a:endParaRPr>
          </a:p>
          <a:p>
            <a:pPr lvl="0" rtl="0">
              <a:spcBef>
                <a:spcPts val="0"/>
              </a:spcBef>
              <a:buNone/>
            </a:pPr>
            <a:r>
              <a:rPr lang="fr" sz="1800">
                <a:solidFill>
                  <a:srgbClr val="757575"/>
                </a:solidFill>
                <a:highlight>
                  <a:srgbClr val="FFFFFF"/>
                </a:highlight>
              </a:rPr>
              <a:t>Tout utilisateur (Interne &amp; Externe)</a:t>
            </a:r>
          </a:p>
          <a:p>
            <a:pPr indent="-279400" lvl="0" marL="457200" rtl="0">
              <a:spcBef>
                <a:spcPts val="0"/>
              </a:spcBef>
              <a:buClr>
                <a:srgbClr val="757575"/>
              </a:buClr>
              <a:buChar char="●"/>
            </a:pPr>
            <a:r>
              <a:rPr lang="fr">
                <a:solidFill>
                  <a:srgbClr val="757575"/>
                </a:solidFill>
                <a:highlight>
                  <a:srgbClr val="FFFFFF"/>
                </a:highlight>
              </a:rPr>
              <a:t>Web</a:t>
            </a:r>
          </a:p>
          <a:p>
            <a:pPr indent="-279400" lvl="0" marL="457200" rtl="0">
              <a:spcBef>
                <a:spcPts val="0"/>
              </a:spcBef>
              <a:buClr>
                <a:srgbClr val="757575"/>
              </a:buClr>
              <a:buChar char="●"/>
            </a:pPr>
            <a:r>
              <a:rPr lang="fr">
                <a:solidFill>
                  <a:srgbClr val="757575"/>
                </a:solidFill>
                <a:highlight>
                  <a:srgbClr val="FFFFFF"/>
                </a:highlight>
              </a:rPr>
              <a:t>Export (xls, csv)</a:t>
            </a:r>
          </a:p>
          <a:p>
            <a:pPr indent="-279400" lvl="0" marL="457200" rtl="0">
              <a:spcBef>
                <a:spcPts val="0"/>
              </a:spcBef>
              <a:buClr>
                <a:srgbClr val="757575"/>
              </a:buClr>
              <a:buChar char="●"/>
            </a:pPr>
            <a:r>
              <a:rPr lang="fr">
                <a:solidFill>
                  <a:srgbClr val="4285F4"/>
                </a:solidFill>
                <a:highlight>
                  <a:srgbClr val="FFFFFF"/>
                </a:highlight>
              </a:rPr>
              <a:t>Big Query</a:t>
            </a:r>
            <a:r>
              <a:rPr lang="fr">
                <a:solidFill>
                  <a:srgbClr val="757575"/>
                </a:solidFill>
                <a:highlight>
                  <a:srgbClr val="FFFFFF"/>
                </a:highlight>
              </a:rPr>
              <a:t>, TableauSoftware...</a:t>
            </a:r>
          </a:p>
          <a:p>
            <a:pPr indent="-279400" lvl="0" marL="457200" rtl="0">
              <a:spcBef>
                <a:spcPts val="0"/>
              </a:spcBef>
              <a:buClr>
                <a:srgbClr val="757575"/>
              </a:buClr>
              <a:buChar char="●"/>
            </a:pPr>
            <a:r>
              <a:rPr lang="fr">
                <a:solidFill>
                  <a:srgbClr val="757575"/>
                </a:solidFill>
              </a:rPr>
              <a:t>API </a:t>
            </a:r>
            <a:r>
              <a:rPr lang="fr">
                <a:solidFill>
                  <a:srgbClr val="757575"/>
                </a:solidFill>
                <a:highlight>
                  <a:srgbClr val="FFFFFF"/>
                </a:highlight>
              </a:rPr>
              <a:t>(avec limitations pour les clients externes)</a:t>
            </a:r>
            <a:br>
              <a:rPr lang="fr">
                <a:solidFill>
                  <a:srgbClr val="757575"/>
                </a:solidFill>
                <a:highlight>
                  <a:srgbClr val="FFFFFF"/>
                </a:highlight>
              </a:rPr>
            </a:br>
          </a:p>
          <a:p>
            <a:pPr lvl="0" rtl="0">
              <a:spcBef>
                <a:spcPts val="0"/>
              </a:spcBef>
              <a:buNone/>
            </a:pPr>
            <a:r>
              <a:rPr lang="fr">
                <a:solidFill>
                  <a:srgbClr val="757575"/>
                </a:solidFill>
              </a:rPr>
              <a:t> </a:t>
            </a:r>
            <a:r>
              <a:rPr lang="fr" sz="1800">
                <a:solidFill>
                  <a:srgbClr val="757575"/>
                </a:solidFill>
              </a:rPr>
              <a:t>Utilisateurs Internes (</a:t>
            </a:r>
            <a:r>
              <a:rPr lang="fr" sz="1800">
                <a:solidFill>
                  <a:srgbClr val="757575"/>
                </a:solidFill>
              </a:rPr>
              <a:t>Canaccord Genuity</a:t>
            </a:r>
            <a:r>
              <a:rPr lang="fr" sz="1800">
                <a:solidFill>
                  <a:srgbClr val="757575"/>
                </a:solidFill>
              </a:rPr>
              <a:t>)</a:t>
            </a:r>
          </a:p>
          <a:p>
            <a:pPr indent="-279400" lvl="0" marL="457200" rtl="0">
              <a:spcBef>
                <a:spcPts val="0"/>
              </a:spcBef>
              <a:buClr>
                <a:srgbClr val="757575"/>
              </a:buClr>
              <a:buChar char="●"/>
            </a:pPr>
            <a:r>
              <a:rPr lang="fr">
                <a:solidFill>
                  <a:srgbClr val="4285F4"/>
                </a:solidFill>
              </a:rPr>
              <a:t>Google Sheets</a:t>
            </a:r>
            <a:r>
              <a:rPr lang="fr">
                <a:solidFill>
                  <a:srgbClr val="757575"/>
                </a:solidFill>
              </a:rPr>
              <a:t> et </a:t>
            </a:r>
            <a:r>
              <a:rPr lang="fr">
                <a:solidFill>
                  <a:srgbClr val="4285F4"/>
                </a:solidFill>
              </a:rPr>
              <a:t>Google Scripts</a:t>
            </a:r>
            <a:r>
              <a:rPr lang="fr">
                <a:solidFill>
                  <a:srgbClr val="757575"/>
                </a:solidFill>
              </a:rPr>
              <a:t> centralisés (API REST et </a:t>
            </a:r>
            <a:r>
              <a:rPr lang="fr">
                <a:solidFill>
                  <a:srgbClr val="4285F4"/>
                </a:solidFill>
                <a:hlinkClick r:id="rId3"/>
              </a:rPr>
              <a:t>Google Managed Library</a:t>
            </a:r>
            <a:r>
              <a:rPr lang="fr">
                <a:solidFill>
                  <a:srgbClr val="757575"/>
                </a:solidFill>
              </a:rPr>
              <a:t>), </a:t>
            </a:r>
          </a:p>
          <a:p>
            <a:pPr indent="-279400" lvl="0" marL="457200" rtl="0">
              <a:spcBef>
                <a:spcPts val="0"/>
              </a:spcBef>
              <a:buClr>
                <a:srgbClr val="757575"/>
              </a:buClr>
              <a:buChar char="●"/>
            </a:pPr>
            <a:r>
              <a:rPr lang="fr">
                <a:solidFill>
                  <a:srgbClr val="757575"/>
                </a:solidFill>
                <a:highlight>
                  <a:srgbClr val="FFFFFF"/>
                </a:highlight>
              </a:rPr>
              <a:t>Web Admin Interface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sz="18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1" name="Shape 251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" name="Shape 252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" name="Shape 253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fr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254" name="Shape 254"/>
          <p:cNvPicPr preferRelativeResize="0"/>
          <p:nvPr/>
        </p:nvPicPr>
        <p:blipFill rotWithShape="1">
          <a:blip r:embed="rId4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3A3A3A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Shape 260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fr" sz="800" u="none" cap="none" strike="noStrike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261" name="Shape 261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Shape 262"/>
          <p:cNvSpPr txBox="1"/>
          <p:nvPr/>
        </p:nvSpPr>
        <p:spPr>
          <a:xfrm>
            <a:off x="1040225" y="2456400"/>
            <a:ext cx="7494300" cy="150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fr" sz="1800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Evolutivité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fr" sz="1800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Performance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fr" sz="1800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Agilité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fr" sz="1800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Limitation des Risques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fr" sz="1800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Coûts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t/>
            </a:r>
            <a:endParaRPr sz="1800">
              <a:solidFill>
                <a:srgbClr val="ACACAC"/>
              </a:solidFill>
              <a:latin typeface="Roboto"/>
              <a:ea typeface="Roboto"/>
              <a:cs typeface="Roboto"/>
              <a:sym typeface="Roboto"/>
            </a:endParaRP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t/>
            </a:r>
            <a:endParaRPr sz="1800">
              <a:solidFill>
                <a:srgbClr val="ACACAC"/>
              </a:solidFill>
              <a:latin typeface="Roboto"/>
              <a:ea typeface="Roboto"/>
              <a:cs typeface="Roboto"/>
              <a:sym typeface="Roboto"/>
            </a:endParaRP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t/>
            </a:r>
            <a:endParaRPr sz="1800">
              <a:solidFill>
                <a:srgbClr val="ACACAC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3" name="Shape 263"/>
          <p:cNvSpPr txBox="1"/>
          <p:nvPr/>
        </p:nvSpPr>
        <p:spPr>
          <a:xfrm>
            <a:off x="304800" y="1428750"/>
            <a:ext cx="8839200" cy="1145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fr" sz="4000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04</a:t>
            </a:r>
            <a:r>
              <a:rPr lang="fr" sz="4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Bénéfices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4285F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Shape 64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fr" sz="800" u="none" cap="none" strike="noStrike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65" name="Shape 65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Shape 66"/>
          <p:cNvSpPr txBox="1"/>
          <p:nvPr/>
        </p:nvSpPr>
        <p:spPr>
          <a:xfrm>
            <a:off x="304800" y="2456400"/>
            <a:ext cx="8229600" cy="11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fr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Qui sommes-nous, que faisons-nous ?</a:t>
            </a:r>
          </a:p>
        </p:txBody>
      </p:sp>
      <p:sp>
        <p:nvSpPr>
          <p:cNvPr id="67" name="Shape 67"/>
          <p:cNvSpPr txBox="1"/>
          <p:nvPr/>
        </p:nvSpPr>
        <p:spPr>
          <a:xfrm>
            <a:off x="304800" y="1428750"/>
            <a:ext cx="8229600" cy="1145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fr" sz="4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SenTai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/>
          <p:nvPr/>
        </p:nvSpPr>
        <p:spPr>
          <a:xfrm>
            <a:off x="381000" y="3048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fr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Bénéfices</a:t>
            </a:r>
          </a:p>
        </p:txBody>
      </p:sp>
      <p:sp>
        <p:nvSpPr>
          <p:cNvPr id="269" name="Shape 269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" name="Shape 270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" name="Shape 271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fr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272" name="Shape 272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Shape 273"/>
          <p:cNvSpPr txBox="1"/>
          <p:nvPr/>
        </p:nvSpPr>
        <p:spPr>
          <a:xfrm>
            <a:off x="409775" y="754550"/>
            <a:ext cx="6387900" cy="43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fr">
                <a:latin typeface="Roboto"/>
                <a:ea typeface="Roboto"/>
                <a:cs typeface="Roboto"/>
                <a:sym typeface="Roboto"/>
              </a:rPr>
              <a:t>Evolutivité</a:t>
            </a:r>
          </a:p>
        </p:txBody>
      </p:sp>
      <p:sp>
        <p:nvSpPr>
          <p:cNvPr id="274" name="Shape 274"/>
          <p:cNvSpPr/>
          <p:nvPr/>
        </p:nvSpPr>
        <p:spPr>
          <a:xfrm>
            <a:off x="457200" y="1276350"/>
            <a:ext cx="20841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b="1"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Avant</a:t>
            </a:r>
            <a:r>
              <a:rPr b="1"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 (10</a:t>
            </a:r>
            <a:r>
              <a:rPr b="1"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h)</a:t>
            </a:r>
          </a:p>
        </p:txBody>
      </p:sp>
      <p:cxnSp>
        <p:nvCxnSpPr>
          <p:cNvPr id="275" name="Shape 275"/>
          <p:cNvCxnSpPr/>
          <p:nvPr/>
        </p:nvCxnSpPr>
        <p:spPr>
          <a:xfrm>
            <a:off x="457200" y="1962150"/>
            <a:ext cx="39624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76" name="Shape 276"/>
          <p:cNvSpPr/>
          <p:nvPr/>
        </p:nvSpPr>
        <p:spPr>
          <a:xfrm>
            <a:off x="457200" y="2114550"/>
            <a:ext cx="3962400" cy="23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Calculs hebdomadaires (fréquence limitée)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20 ans d’historique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2 200 sociétés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10 régions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100 secteurs industriels à 2 niveaux (FTSE ICB)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Non évolutif (F, A, C, R, S.I.)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Modèle de valorisation statique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Site Web obsolète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Pas de nouvelles fonctionnalités web</a:t>
            </a:r>
          </a:p>
        </p:txBody>
      </p:sp>
      <p:sp>
        <p:nvSpPr>
          <p:cNvPr id="277" name="Shape 277"/>
          <p:cNvSpPr/>
          <p:nvPr/>
        </p:nvSpPr>
        <p:spPr>
          <a:xfrm>
            <a:off x="4724400" y="1276350"/>
            <a:ext cx="39624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b="1"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Après (30mn)</a:t>
            </a:r>
          </a:p>
        </p:txBody>
      </p:sp>
      <p:cxnSp>
        <p:nvCxnSpPr>
          <p:cNvPr id="278" name="Shape 278"/>
          <p:cNvCxnSpPr/>
          <p:nvPr/>
        </p:nvCxnSpPr>
        <p:spPr>
          <a:xfrm>
            <a:off x="4724400" y="1962150"/>
            <a:ext cx="39624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79" name="Shape 279"/>
          <p:cNvSpPr/>
          <p:nvPr/>
        </p:nvSpPr>
        <p:spPr>
          <a:xfrm>
            <a:off x="4724400" y="2114550"/>
            <a:ext cx="4071600" cy="23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Calculs journaliers (</a:t>
            </a:r>
            <a:r>
              <a:rPr b="1"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même Intra-Journalier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)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30 ans 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d’historique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(</a:t>
            </a:r>
            <a:r>
              <a:rPr b="1"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1,5x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)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8 800 sociétés (</a:t>
            </a:r>
            <a:r>
              <a:rPr b="1"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4x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)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25 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régions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(</a:t>
            </a:r>
            <a:r>
              <a:rPr b="1"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2,5x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)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275 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secteurs industriels à </a:t>
            </a:r>
            <a:r>
              <a:rPr b="1"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4 niveaux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(MSCI GICS), 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(</a:t>
            </a:r>
            <a:r>
              <a:rPr b="1"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2,75x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)</a:t>
            </a:r>
          </a:p>
          <a:p>
            <a:pPr lvl="0" rtl="0">
              <a:spcBef>
                <a:spcPts val="6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E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volutif (F, A, C, R, S.I.)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Modèle de valorisation dynamique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Web 2.0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Nouvelles fonctionnalités web journalières</a:t>
            </a:r>
          </a:p>
        </p:txBody>
      </p:sp>
      <p:pic>
        <p:nvPicPr>
          <p:cNvPr id="280" name="Shape 28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73799" y="1371210"/>
            <a:ext cx="1084500" cy="343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Shape 28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45050" y="1253100"/>
            <a:ext cx="900925" cy="556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 txBox="1"/>
          <p:nvPr/>
        </p:nvSpPr>
        <p:spPr>
          <a:xfrm>
            <a:off x="381000" y="3048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rPr lang="fr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Bénéfices</a:t>
            </a:r>
          </a:p>
        </p:txBody>
      </p:sp>
      <p:sp>
        <p:nvSpPr>
          <p:cNvPr id="287" name="Shape 287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" name="Shape 288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9" name="Shape 289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fr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290" name="Shape 290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sp>
        <p:nvSpPr>
          <p:cNvPr id="291" name="Shape 291"/>
          <p:cNvSpPr txBox="1"/>
          <p:nvPr/>
        </p:nvSpPr>
        <p:spPr>
          <a:xfrm>
            <a:off x="409775" y="754550"/>
            <a:ext cx="6387900" cy="43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fr">
                <a:latin typeface="Roboto"/>
                <a:ea typeface="Roboto"/>
                <a:cs typeface="Roboto"/>
                <a:sym typeface="Roboto"/>
              </a:rPr>
              <a:t>Performance</a:t>
            </a:r>
          </a:p>
        </p:txBody>
      </p:sp>
      <p:sp>
        <p:nvSpPr>
          <p:cNvPr id="292" name="Shape 292"/>
          <p:cNvSpPr/>
          <p:nvPr/>
        </p:nvSpPr>
        <p:spPr>
          <a:xfrm>
            <a:off x="1362600" y="2746325"/>
            <a:ext cx="20841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b="1" lang="fr" sz="48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50 X </a:t>
            </a:r>
          </a:p>
        </p:txBody>
      </p:sp>
      <p:sp>
        <p:nvSpPr>
          <p:cNvPr id="293" name="Shape 293"/>
          <p:cNvSpPr/>
          <p:nvPr/>
        </p:nvSpPr>
        <p:spPr>
          <a:xfrm>
            <a:off x="4724400" y="1276350"/>
            <a:ext cx="39624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b="1"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Data (</a:t>
            </a:r>
            <a:r>
              <a:rPr b="1"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Quantité / Vitesse</a:t>
            </a:r>
            <a:r>
              <a:rPr b="1"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)</a:t>
            </a:r>
          </a:p>
        </p:txBody>
      </p:sp>
      <p:cxnSp>
        <p:nvCxnSpPr>
          <p:cNvPr id="294" name="Shape 294"/>
          <p:cNvCxnSpPr/>
          <p:nvPr/>
        </p:nvCxnSpPr>
        <p:spPr>
          <a:xfrm>
            <a:off x="4724400" y="1962150"/>
            <a:ext cx="39624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95" name="Shape 29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21300" y="1700475"/>
            <a:ext cx="707774" cy="707774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Shape 296"/>
          <p:cNvSpPr/>
          <p:nvPr/>
        </p:nvSpPr>
        <p:spPr>
          <a:xfrm>
            <a:off x="4724400" y="2114550"/>
            <a:ext cx="3962400" cy="23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b="1"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2,5x 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la quantité de données calculées (Input)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b="1"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1/20x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du temps (10h vs 30mn)</a:t>
            </a:r>
          </a:p>
          <a:p>
            <a:pPr lvl="0" rtl="0">
              <a:spcBef>
                <a:spcPts val="6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1"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10x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plus de #calculs d'agrégats (Output)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b="1"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120 milliards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de data points en moins de </a:t>
            </a:r>
            <a:r>
              <a:rPr b="1"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30mn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sur une seule instance de GCE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b="1"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+7 000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règles de business complexes (procédures mathématiques et numériques complexes)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b="1"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+200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étapes de calculs</a:t>
            </a:r>
          </a:p>
        </p:txBody>
      </p:sp>
      <p:pic>
        <p:nvPicPr>
          <p:cNvPr id="297" name="Shape 29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94249" y="3369000"/>
            <a:ext cx="1161883" cy="7178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Shape 302"/>
          <p:cNvSpPr txBox="1"/>
          <p:nvPr/>
        </p:nvSpPr>
        <p:spPr>
          <a:xfrm>
            <a:off x="381000" y="3048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rPr lang="fr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Bénéfices</a:t>
            </a:r>
          </a:p>
        </p:txBody>
      </p:sp>
      <p:sp>
        <p:nvSpPr>
          <p:cNvPr id="303" name="Shape 303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4" name="Shape 304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" name="Shape 305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fr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306" name="Shape 306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Shape 307"/>
          <p:cNvSpPr txBox="1"/>
          <p:nvPr/>
        </p:nvSpPr>
        <p:spPr>
          <a:xfrm>
            <a:off x="409775" y="754550"/>
            <a:ext cx="6387900" cy="43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fr">
                <a:latin typeface="Roboto"/>
                <a:ea typeface="Roboto"/>
                <a:cs typeface="Roboto"/>
                <a:sym typeface="Roboto"/>
              </a:rPr>
              <a:t>Agilité (</a:t>
            </a:r>
            <a:r>
              <a:rPr b="1" lang="fr">
                <a:latin typeface="Roboto"/>
                <a:ea typeface="Roboto"/>
                <a:cs typeface="Roboto"/>
                <a:sym typeface="Roboto"/>
              </a:rPr>
              <a:t>Flexibilité du Modèle de Valorisation)</a:t>
            </a:r>
            <a:br>
              <a:rPr b="1" lang="fr">
                <a:latin typeface="Roboto"/>
                <a:ea typeface="Roboto"/>
                <a:cs typeface="Roboto"/>
                <a:sym typeface="Roboto"/>
              </a:rPr>
            </a:br>
          </a:p>
        </p:txBody>
      </p:sp>
      <p:sp>
        <p:nvSpPr>
          <p:cNvPr id="308" name="Shape 308"/>
          <p:cNvSpPr/>
          <p:nvPr/>
        </p:nvSpPr>
        <p:spPr>
          <a:xfrm>
            <a:off x="457200" y="1276350"/>
            <a:ext cx="20841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b="1"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Avant</a:t>
            </a:r>
          </a:p>
        </p:txBody>
      </p:sp>
      <p:cxnSp>
        <p:nvCxnSpPr>
          <p:cNvPr id="309" name="Shape 309"/>
          <p:cNvCxnSpPr/>
          <p:nvPr/>
        </p:nvCxnSpPr>
        <p:spPr>
          <a:xfrm>
            <a:off x="457200" y="1962150"/>
            <a:ext cx="39624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10" name="Shape 310"/>
          <p:cNvSpPr/>
          <p:nvPr/>
        </p:nvSpPr>
        <p:spPr>
          <a:xfrm>
            <a:off x="457200" y="2114550"/>
            <a:ext cx="3962400" cy="23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b="1"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Modifications du Modèle: 1-2 mois.</a:t>
            </a:r>
          </a:p>
          <a:p>
            <a:pPr indent="0" lvl="0" marL="0" marR="0" rtl="0" algn="l">
              <a:spcBef>
                <a:spcPts val="600"/>
              </a:spcBef>
              <a:buNone/>
            </a:pPr>
            <a:r>
              <a:t/>
            </a:r>
            <a:endParaRPr b="1" sz="1200">
              <a:solidFill>
                <a:srgbClr val="757575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b="1"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Déploiement: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par des développeurs uniquement</a:t>
            </a:r>
          </a:p>
          <a:p>
            <a:pPr indent="0" lvl="0" marL="0" marR="0" rtl="0" algn="l">
              <a:spcBef>
                <a:spcPts val="600"/>
              </a:spcBef>
              <a:buNone/>
            </a:pPr>
            <a:r>
              <a:t/>
            </a:r>
            <a:endParaRPr sz="1200">
              <a:solidFill>
                <a:srgbClr val="757575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marR="0" rtl="0" algn="l">
              <a:spcBef>
                <a:spcPts val="600"/>
              </a:spcBef>
              <a:buClr>
                <a:srgbClr val="757575"/>
              </a:buClr>
              <a:buSzPct val="100000"/>
              <a:buFont typeface="Roboto"/>
              <a:buChar char="●"/>
            </a:pPr>
            <a:r>
              <a:rPr b="1"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Modèle et calculs en base: 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procédures stockées (T-SQL): lentes, et difficiles à modifier</a:t>
            </a:r>
          </a:p>
        </p:txBody>
      </p:sp>
      <p:sp>
        <p:nvSpPr>
          <p:cNvPr id="311" name="Shape 311"/>
          <p:cNvSpPr/>
          <p:nvPr/>
        </p:nvSpPr>
        <p:spPr>
          <a:xfrm>
            <a:off x="4724400" y="1276350"/>
            <a:ext cx="39624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b="1"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Après</a:t>
            </a:r>
          </a:p>
        </p:txBody>
      </p:sp>
      <p:cxnSp>
        <p:nvCxnSpPr>
          <p:cNvPr id="312" name="Shape 312"/>
          <p:cNvCxnSpPr/>
          <p:nvPr/>
        </p:nvCxnSpPr>
        <p:spPr>
          <a:xfrm>
            <a:off x="4724400" y="1962150"/>
            <a:ext cx="39624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13" name="Shape 313"/>
          <p:cNvSpPr/>
          <p:nvPr/>
        </p:nvSpPr>
        <p:spPr>
          <a:xfrm>
            <a:off x="4724400" y="2114550"/>
            <a:ext cx="3962400" cy="23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b="1"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Modifications du Modèle: 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modifiable en temps réel, sans programmation, à plusieurs simultanément.</a:t>
            </a:r>
            <a:b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b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b="1"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Déploiement: 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par les business analysts en temps réel</a:t>
            </a:r>
          </a:p>
          <a:p>
            <a:pPr indent="-304800" lvl="0" marL="457200" marR="0" rtl="0" algn="l">
              <a:spcBef>
                <a:spcPts val="600"/>
              </a:spcBef>
              <a:buClr>
                <a:srgbClr val="757575"/>
              </a:buClr>
              <a:buSzPct val="100000"/>
              <a:buFont typeface="Roboto"/>
              <a:buChar char="●"/>
            </a:pPr>
            <a:r>
              <a:rPr b="1"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Google Sheet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: 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modèle écrit dans un GS, avec syntaxe propriétaire pour gérer les séries temporelles</a:t>
            </a:r>
          </a:p>
          <a:p>
            <a:pPr indent="-304800" lvl="0" marL="457200" marR="0" rtl="0" algn="l">
              <a:spcBef>
                <a:spcPts val="600"/>
              </a:spcBef>
              <a:buClr>
                <a:srgbClr val="757575"/>
              </a:buClr>
              <a:buSzPct val="100000"/>
              <a:buFont typeface="Roboto"/>
              <a:buChar char="●"/>
            </a:pPr>
            <a:r>
              <a:rPr b="1"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Parsing du Modèle: 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en bytecode Java par conversion du Google Sheet avec </a:t>
            </a:r>
            <a:r>
              <a:rPr b="1"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ANTLR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(language builder)</a:t>
            </a:r>
          </a:p>
          <a:p>
            <a:pPr indent="-304800" lvl="0" marL="457200" marR="0" rtl="0" algn="l">
              <a:spcBef>
                <a:spcPts val="600"/>
              </a:spcBef>
              <a:buClr>
                <a:srgbClr val="757575"/>
              </a:buClr>
              <a:buSzPct val="100000"/>
              <a:buFont typeface="Roboto"/>
              <a:buChar char="●"/>
            </a:pPr>
            <a:r>
              <a:rPr b="1"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Calcul Java 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sur instances GCE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8" name="Shape 318"/>
          <p:cNvPicPr preferRelativeResize="0"/>
          <p:nvPr/>
        </p:nvPicPr>
        <p:blipFill rotWithShape="1">
          <a:blip r:embed="rId3">
            <a:alphaModFix amt="37000"/>
          </a:blip>
          <a:srcRect b="2343" l="0" r="0" t="7849"/>
          <a:stretch/>
        </p:blipFill>
        <p:spPr>
          <a:xfrm>
            <a:off x="0" y="-8275"/>
            <a:ext cx="913742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19" name="Shape 319"/>
          <p:cNvSpPr txBox="1"/>
          <p:nvPr/>
        </p:nvSpPr>
        <p:spPr>
          <a:xfrm>
            <a:off x="469789" y="211455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fr" sz="32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Réduction des Risques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Shape 324"/>
          <p:cNvSpPr txBox="1"/>
          <p:nvPr/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fld id="{00000000-1234-1234-1234-123412341234}" type="slidenum">
              <a:rPr lang="fr" sz="1000">
                <a:solidFill>
                  <a:srgbClr val="595959"/>
                </a:solidFill>
              </a:rPr>
              <a:t>‹#›</a:t>
            </a:fld>
          </a:p>
        </p:txBody>
      </p:sp>
      <p:sp>
        <p:nvSpPr>
          <p:cNvPr id="325" name="Shape 325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6" name="Shape 326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7" name="Shape 327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fr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328" name="Shape 328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29" name="Shape 3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57562" y="615025"/>
            <a:ext cx="500375" cy="500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Shape 3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099362" y="709449"/>
            <a:ext cx="437774" cy="387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1" name="Shape 33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175874" y="471825"/>
            <a:ext cx="792249" cy="643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32" name="Shape 33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395401" y="2612125"/>
            <a:ext cx="487585" cy="485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3" name="Shape 33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769511" y="2256623"/>
            <a:ext cx="1274288" cy="1264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4" name="Shape 33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043900" y="2713083"/>
            <a:ext cx="548700" cy="376015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Shape 335"/>
          <p:cNvSpPr/>
          <p:nvPr/>
        </p:nvSpPr>
        <p:spPr>
          <a:xfrm>
            <a:off x="693350" y="1180975"/>
            <a:ext cx="1828800" cy="309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Sécurité</a:t>
            </a:r>
          </a:p>
        </p:txBody>
      </p:sp>
      <p:cxnSp>
        <p:nvCxnSpPr>
          <p:cNvPr id="336" name="Shape 336"/>
          <p:cNvCxnSpPr/>
          <p:nvPr/>
        </p:nvCxnSpPr>
        <p:spPr>
          <a:xfrm>
            <a:off x="724150" y="1555550"/>
            <a:ext cx="18288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37" name="Shape 337"/>
          <p:cNvSpPr/>
          <p:nvPr/>
        </p:nvSpPr>
        <p:spPr>
          <a:xfrm>
            <a:off x="724125" y="1574125"/>
            <a:ext cx="1828800" cy="8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ctr">
              <a:spcBef>
                <a:spcPts val="600"/>
              </a:spcBef>
              <a:buSzPct val="25000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Plusieurs couches de sécurité gérées par l’Infrastructure Google Cloud</a:t>
            </a:r>
          </a:p>
        </p:txBody>
      </p:sp>
      <p:sp>
        <p:nvSpPr>
          <p:cNvPr id="338" name="Shape 338"/>
          <p:cNvSpPr/>
          <p:nvPr/>
        </p:nvSpPr>
        <p:spPr>
          <a:xfrm>
            <a:off x="754150" y="3208662"/>
            <a:ext cx="1828800" cy="309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Confidentialité</a:t>
            </a:r>
          </a:p>
        </p:txBody>
      </p:sp>
      <p:cxnSp>
        <p:nvCxnSpPr>
          <p:cNvPr id="339" name="Shape 339"/>
          <p:cNvCxnSpPr/>
          <p:nvPr/>
        </p:nvCxnSpPr>
        <p:spPr>
          <a:xfrm>
            <a:off x="708750" y="3583237"/>
            <a:ext cx="18288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40" name="Shape 340"/>
          <p:cNvSpPr/>
          <p:nvPr/>
        </p:nvSpPr>
        <p:spPr>
          <a:xfrm>
            <a:off x="154675" y="3601825"/>
            <a:ext cx="2933700" cy="8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ctr">
              <a:spcBef>
                <a:spcPts val="600"/>
              </a:spcBef>
              <a:buSzPct val="25000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Le minimum de données clients sont poussées sur le Cloud (identifiants, préférences, permissions du site)</a:t>
            </a:r>
          </a:p>
        </p:txBody>
      </p:sp>
      <p:sp>
        <p:nvSpPr>
          <p:cNvPr id="341" name="Shape 341"/>
          <p:cNvSpPr/>
          <p:nvPr/>
        </p:nvSpPr>
        <p:spPr>
          <a:xfrm>
            <a:off x="3461450" y="1180975"/>
            <a:ext cx="1828800" cy="309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Sauvegardes</a:t>
            </a:r>
          </a:p>
        </p:txBody>
      </p:sp>
      <p:cxnSp>
        <p:nvCxnSpPr>
          <p:cNvPr id="342" name="Shape 342"/>
          <p:cNvCxnSpPr/>
          <p:nvPr/>
        </p:nvCxnSpPr>
        <p:spPr>
          <a:xfrm>
            <a:off x="3492250" y="1555550"/>
            <a:ext cx="18288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43" name="Shape 343"/>
          <p:cNvSpPr/>
          <p:nvPr/>
        </p:nvSpPr>
        <p:spPr>
          <a:xfrm>
            <a:off x="3374450" y="1574125"/>
            <a:ext cx="2002800" cy="8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ctr">
              <a:spcBef>
                <a:spcPts val="600"/>
              </a:spcBef>
              <a:buSzPct val="25000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Utilisation de clonage de disque. Plusieurs niveaux de sauvegardes grâce à GCP</a:t>
            </a:r>
          </a:p>
        </p:txBody>
      </p:sp>
      <p:sp>
        <p:nvSpPr>
          <p:cNvPr id="344" name="Shape 344"/>
          <p:cNvSpPr/>
          <p:nvPr/>
        </p:nvSpPr>
        <p:spPr>
          <a:xfrm>
            <a:off x="3353750" y="3208675"/>
            <a:ext cx="2044200" cy="309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Propriété </a:t>
            </a:r>
            <a:r>
              <a:rPr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Intellectuelle</a:t>
            </a:r>
          </a:p>
        </p:txBody>
      </p:sp>
      <p:cxnSp>
        <p:nvCxnSpPr>
          <p:cNvPr id="345" name="Shape 345"/>
          <p:cNvCxnSpPr/>
          <p:nvPr/>
        </p:nvCxnSpPr>
        <p:spPr>
          <a:xfrm>
            <a:off x="3433400" y="3589475"/>
            <a:ext cx="18288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46" name="Shape 346"/>
          <p:cNvSpPr/>
          <p:nvPr/>
        </p:nvSpPr>
        <p:spPr>
          <a:xfrm>
            <a:off x="3336500" y="3589475"/>
            <a:ext cx="2078700" cy="8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ctr">
              <a:spcBef>
                <a:spcPts val="600"/>
              </a:spcBef>
              <a:buSzPct val="25000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Gestion des permissions (partages) et restrictions d'accès au nouveau modèle de valorisation gérées par GSuite</a:t>
            </a:r>
          </a:p>
        </p:txBody>
      </p:sp>
      <p:sp>
        <p:nvSpPr>
          <p:cNvPr id="347" name="Shape 347"/>
          <p:cNvSpPr/>
          <p:nvPr/>
        </p:nvSpPr>
        <p:spPr>
          <a:xfrm>
            <a:off x="6403850" y="1180975"/>
            <a:ext cx="1828800" cy="309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Disaster Recovery</a:t>
            </a:r>
            <a:br>
              <a:rPr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fr" sz="8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Reprise après sinistre</a:t>
            </a:r>
          </a:p>
        </p:txBody>
      </p:sp>
      <p:cxnSp>
        <p:nvCxnSpPr>
          <p:cNvPr id="348" name="Shape 348"/>
          <p:cNvCxnSpPr/>
          <p:nvPr/>
        </p:nvCxnSpPr>
        <p:spPr>
          <a:xfrm>
            <a:off x="6434650" y="1555550"/>
            <a:ext cx="18288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49" name="Shape 349"/>
          <p:cNvSpPr/>
          <p:nvPr/>
        </p:nvSpPr>
        <p:spPr>
          <a:xfrm>
            <a:off x="6270000" y="1574125"/>
            <a:ext cx="2127300" cy="103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ctr">
              <a:spcBef>
                <a:spcPts val="600"/>
              </a:spcBef>
              <a:buSzPct val="25000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Redéploiement de l'intégralité de la plateforme en </a:t>
            </a:r>
            <a:r>
              <a:rPr b="1"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5mn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, avec une seule ligne de commande. Auparavant </a:t>
            </a:r>
            <a:r>
              <a:rPr b="1"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+24h</a:t>
            </a:r>
          </a:p>
        </p:txBody>
      </p:sp>
      <p:sp>
        <p:nvSpPr>
          <p:cNvPr id="350" name="Shape 350"/>
          <p:cNvSpPr/>
          <p:nvPr/>
        </p:nvSpPr>
        <p:spPr>
          <a:xfrm>
            <a:off x="6403850" y="3208675"/>
            <a:ext cx="1828800" cy="309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Restriction </a:t>
            </a:r>
            <a:r>
              <a:rPr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Cloud</a:t>
            </a:r>
          </a:p>
        </p:txBody>
      </p:sp>
      <p:cxnSp>
        <p:nvCxnSpPr>
          <p:cNvPr id="351" name="Shape 351"/>
          <p:cNvCxnSpPr/>
          <p:nvPr/>
        </p:nvCxnSpPr>
        <p:spPr>
          <a:xfrm>
            <a:off x="6419250" y="3578475"/>
            <a:ext cx="18288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52" name="Shape 352"/>
          <p:cNvSpPr/>
          <p:nvPr/>
        </p:nvSpPr>
        <p:spPr>
          <a:xfrm>
            <a:off x="6162750" y="3601825"/>
            <a:ext cx="2412600" cy="8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ctr">
              <a:spcBef>
                <a:spcPts val="600"/>
              </a:spcBef>
              <a:buSzPct val="25000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Restrictions sur les données de S&amp;P et le Cloud. Nécessite un serveur SQL “in-house”.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Shape 357"/>
          <p:cNvSpPr txBox="1"/>
          <p:nvPr/>
        </p:nvSpPr>
        <p:spPr>
          <a:xfrm>
            <a:off x="381000" y="3048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fr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Justification pour Canaccord Genuity  </a:t>
            </a:r>
          </a:p>
        </p:txBody>
      </p:sp>
      <p:sp>
        <p:nvSpPr>
          <p:cNvPr id="358" name="Shape 358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9" name="Shape 359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0" name="Shape 360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fr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361" name="Shape 361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sp>
        <p:nvSpPr>
          <p:cNvPr id="362" name="Shape 362"/>
          <p:cNvSpPr/>
          <p:nvPr/>
        </p:nvSpPr>
        <p:spPr>
          <a:xfrm>
            <a:off x="457200" y="1276350"/>
            <a:ext cx="3520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b="1"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Réduction des Coûts de fonctionnement: 4X</a:t>
            </a:r>
          </a:p>
        </p:txBody>
      </p:sp>
      <p:cxnSp>
        <p:nvCxnSpPr>
          <p:cNvPr id="363" name="Shape 363"/>
          <p:cNvCxnSpPr/>
          <p:nvPr/>
        </p:nvCxnSpPr>
        <p:spPr>
          <a:xfrm>
            <a:off x="457200" y="1962150"/>
            <a:ext cx="39624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64" name="Shape 364"/>
          <p:cNvSpPr/>
          <p:nvPr/>
        </p:nvSpPr>
        <p:spPr>
          <a:xfrm>
            <a:off x="457200" y="2114550"/>
            <a:ext cx="3962400" cy="23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b="1"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Infrastructure @ GCP: 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coûts mensuels très bas (moins de € 6 000 / mois)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b="1"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Maintenance: 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plus de maintenance serveur dans le Datacenter de Canaccord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br>
              <a:rPr b="1"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b="1"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Autonomie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: plus de dépendance en ressources techniques externalisées</a:t>
            </a:r>
            <a:b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b="1"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Ressources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: réallocation d’une équipe dédiée au nettoyage des données grâce aux règles automatisées  (ETL)</a:t>
            </a:r>
          </a:p>
        </p:txBody>
      </p:sp>
      <p:sp>
        <p:nvSpPr>
          <p:cNvPr id="365" name="Shape 365"/>
          <p:cNvSpPr/>
          <p:nvPr/>
        </p:nvSpPr>
        <p:spPr>
          <a:xfrm>
            <a:off x="4724400" y="1276350"/>
            <a:ext cx="39624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b="1"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Bénéfices</a:t>
            </a:r>
          </a:p>
        </p:txBody>
      </p:sp>
      <p:cxnSp>
        <p:nvCxnSpPr>
          <p:cNvPr id="366" name="Shape 366"/>
          <p:cNvCxnSpPr/>
          <p:nvPr/>
        </p:nvCxnSpPr>
        <p:spPr>
          <a:xfrm>
            <a:off x="4724400" y="1962150"/>
            <a:ext cx="39624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67" name="Shape 367"/>
          <p:cNvSpPr/>
          <p:nvPr/>
        </p:nvSpPr>
        <p:spPr>
          <a:xfrm>
            <a:off x="4724400" y="2114550"/>
            <a:ext cx="3962400" cy="23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b="1"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Performance: 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Stabilité, Evolutivité, Maintenance, Agilité, Sécurité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b="1"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Integration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: technologie d’API entre GSuite &amp; GCP permet d’avoir un environnement efficace et intégré pour les besoins business et techniques simultanément</a:t>
            </a:r>
          </a:p>
          <a:p>
            <a:pPr lvl="0" rtl="0">
              <a:spcBef>
                <a:spcPts val="6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1"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Autonomie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: réappropriation de la connaissance technique de la plateforme par les développeurs de Canaccord (formés par notre équipe).</a:t>
            </a:r>
          </a:p>
          <a:p>
            <a:pPr lvl="0" rtl="0">
              <a:spcBef>
                <a:spcPts val="6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1"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Ressources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: focalisation des ressources sur le coeur de métier (amélioration du modèle et du web)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Shape 372"/>
          <p:cNvSpPr txBox="1"/>
          <p:nvPr/>
        </p:nvSpPr>
        <p:spPr>
          <a:xfrm>
            <a:off x="381000" y="3048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fr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Réussite de la mise en ligne</a:t>
            </a:r>
            <a:br>
              <a:rPr lang="fr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fr" sz="1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Retour des </a:t>
            </a:r>
            <a:r>
              <a:rPr lang="fr" sz="1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investisseurs</a:t>
            </a:r>
            <a:r>
              <a:rPr lang="fr" sz="1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fr" sz="1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institutionnels</a:t>
            </a:r>
          </a:p>
        </p:txBody>
      </p:sp>
      <p:sp>
        <p:nvSpPr>
          <p:cNvPr id="373" name="Shape 373"/>
          <p:cNvSpPr/>
          <p:nvPr/>
        </p:nvSpPr>
        <p:spPr>
          <a:xfrm>
            <a:off x="457200" y="2038350"/>
            <a:ext cx="1828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Portfolio Manager:</a:t>
            </a:r>
          </a:p>
        </p:txBody>
      </p:sp>
      <p:cxnSp>
        <p:nvCxnSpPr>
          <p:cNvPr id="374" name="Shape 374"/>
          <p:cNvCxnSpPr/>
          <p:nvPr/>
        </p:nvCxnSpPr>
        <p:spPr>
          <a:xfrm>
            <a:off x="457200" y="2571750"/>
            <a:ext cx="18288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75" name="Shape 375"/>
          <p:cNvSpPr/>
          <p:nvPr/>
        </p:nvSpPr>
        <p:spPr>
          <a:xfrm>
            <a:off x="2590800" y="2038350"/>
            <a:ext cx="1828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Senior Portfolio Manager:</a:t>
            </a:r>
          </a:p>
        </p:txBody>
      </p:sp>
      <p:cxnSp>
        <p:nvCxnSpPr>
          <p:cNvPr id="376" name="Shape 376"/>
          <p:cNvCxnSpPr/>
          <p:nvPr/>
        </p:nvCxnSpPr>
        <p:spPr>
          <a:xfrm>
            <a:off x="2590800" y="2571750"/>
            <a:ext cx="18288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77" name="Shape 377"/>
          <p:cNvSpPr/>
          <p:nvPr/>
        </p:nvSpPr>
        <p:spPr>
          <a:xfrm>
            <a:off x="4724400" y="2038350"/>
            <a:ext cx="1828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Director of European Equities:</a:t>
            </a:r>
          </a:p>
        </p:txBody>
      </p:sp>
      <p:cxnSp>
        <p:nvCxnSpPr>
          <p:cNvPr id="378" name="Shape 378"/>
          <p:cNvCxnSpPr/>
          <p:nvPr/>
        </p:nvCxnSpPr>
        <p:spPr>
          <a:xfrm>
            <a:off x="4724400" y="2571750"/>
            <a:ext cx="18288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79" name="Shape 379"/>
          <p:cNvSpPr/>
          <p:nvPr/>
        </p:nvSpPr>
        <p:spPr>
          <a:xfrm>
            <a:off x="6858000" y="2038350"/>
            <a:ext cx="1828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Research Analyst:</a:t>
            </a:r>
          </a:p>
        </p:txBody>
      </p:sp>
      <p:cxnSp>
        <p:nvCxnSpPr>
          <p:cNvPr id="380" name="Shape 380"/>
          <p:cNvCxnSpPr/>
          <p:nvPr/>
        </p:nvCxnSpPr>
        <p:spPr>
          <a:xfrm>
            <a:off x="6858000" y="2571750"/>
            <a:ext cx="18288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81" name="Shape 381"/>
          <p:cNvSpPr txBox="1"/>
          <p:nvPr/>
        </p:nvSpPr>
        <p:spPr>
          <a:xfrm>
            <a:off x="270500" y="1246900"/>
            <a:ext cx="8924400" cy="69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lnSpc>
                <a:spcPct val="90000"/>
              </a:lnSpc>
              <a:spcBef>
                <a:spcPts val="0"/>
              </a:spcBef>
              <a:buChar char="●"/>
            </a:pPr>
            <a:r>
              <a:rPr lang="fr"/>
              <a:t>L’investissement dans </a:t>
            </a:r>
            <a:r>
              <a:rPr b="1" lang="fr">
                <a:solidFill>
                  <a:srgbClr val="E18854"/>
                </a:solidFill>
              </a:rPr>
              <a:t>Quest</a:t>
            </a:r>
            <a:r>
              <a:rPr lang="fr"/>
              <a:t> a créé une </a:t>
            </a:r>
            <a:r>
              <a:rPr lang="fr"/>
              <a:t>plateforme</a:t>
            </a:r>
            <a:r>
              <a:rPr lang="fr"/>
              <a:t> </a:t>
            </a:r>
            <a:r>
              <a:rPr b="1" lang="fr"/>
              <a:t>à la pointe de la technologie </a:t>
            </a:r>
            <a:r>
              <a:rPr lang="fr"/>
              <a:t>sur le C</a:t>
            </a:r>
            <a:r>
              <a:rPr lang="fr"/>
              <a:t>loud</a:t>
            </a:r>
          </a:p>
          <a:p>
            <a:pPr indent="-228600" lvl="0" marL="457200" rtl="0">
              <a:lnSpc>
                <a:spcPct val="90000"/>
              </a:lnSpc>
              <a:spcBef>
                <a:spcPts val="0"/>
              </a:spcBef>
              <a:buChar char="●"/>
            </a:pPr>
            <a:r>
              <a:rPr b="1" lang="fr"/>
              <a:t>S</a:t>
            </a:r>
            <a:r>
              <a:rPr b="1" lang="fr"/>
              <a:t>uccès sans précédent pour CG</a:t>
            </a:r>
            <a:r>
              <a:rPr lang="fr"/>
              <a:t>: approbation unanime des courtiers et revenus qui augmentent</a:t>
            </a:r>
          </a:p>
        </p:txBody>
      </p:sp>
      <p:sp>
        <p:nvSpPr>
          <p:cNvPr id="382" name="Shape 382"/>
          <p:cNvSpPr txBox="1"/>
          <p:nvPr/>
        </p:nvSpPr>
        <p:spPr>
          <a:xfrm>
            <a:off x="457200" y="2647950"/>
            <a:ext cx="1828800" cy="18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2" marL="0" marR="0" rtl="0" algn="l">
              <a:lnSpc>
                <a:spcPct val="110000"/>
              </a:lnSpc>
              <a:spcBef>
                <a:spcPts val="0"/>
              </a:spcBef>
              <a:spcAft>
                <a:spcPts val="500"/>
              </a:spcAft>
              <a:buClr>
                <a:schemeClr val="dk1"/>
              </a:buClr>
              <a:buSzPct val="25000"/>
              <a:buFont typeface="Noto Sans Symbols"/>
              <a:buNone/>
            </a:pPr>
            <a:r>
              <a:rPr b="0" i="0" lang="fr" sz="1200" u="none" cap="none" strike="noStrike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“It's an excellent tool and we love it. It fits all of our requirements and we appreciate all of the hard work done by the Quest</a:t>
            </a:r>
            <a:r>
              <a:rPr b="0" baseline="30000" i="0" lang="fr" sz="1200" u="none" cap="none" strike="noStrike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®</a:t>
            </a:r>
            <a:r>
              <a:rPr b="0" i="0" lang="fr" sz="1200" u="none" cap="none" strike="noStrike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 team.” </a:t>
            </a:r>
          </a:p>
        </p:txBody>
      </p:sp>
      <p:sp>
        <p:nvSpPr>
          <p:cNvPr id="383" name="Shape 383"/>
          <p:cNvSpPr txBox="1"/>
          <p:nvPr/>
        </p:nvSpPr>
        <p:spPr>
          <a:xfrm>
            <a:off x="2580325" y="2647950"/>
            <a:ext cx="2051700" cy="230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2" marL="0" marR="0" rtl="0" algn="l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b="0" i="0" lang="fr" sz="1200" u="none" cap="none" strike="noStrike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“In my personal opinion, the system really is outstandingly powerful. The system is very quick and looks very good. This is a website capable of winning an award for speed, user-friendliness and - if I may say – intelligence of icon design / subtle function prompt.” </a:t>
            </a:r>
          </a:p>
        </p:txBody>
      </p:sp>
      <p:sp>
        <p:nvSpPr>
          <p:cNvPr id="384" name="Shape 384"/>
          <p:cNvSpPr txBox="1"/>
          <p:nvPr/>
        </p:nvSpPr>
        <p:spPr>
          <a:xfrm>
            <a:off x="457200" y="4057350"/>
            <a:ext cx="18849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2" marL="0" marR="0" rtl="0" algn="l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b="0" i="0" lang="fr" sz="1200" u="none" cap="none" strike="noStrike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“</a:t>
            </a:r>
            <a:r>
              <a:rPr b="1" lang="fr" sz="1200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N</a:t>
            </a:r>
            <a:r>
              <a:rPr b="1" i="0" lang="fr" sz="1200" u="none" cap="none" strike="noStrike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ew Quest</a:t>
            </a:r>
            <a:r>
              <a:rPr b="1" baseline="30000" i="0" lang="fr" sz="1200" u="none" cap="none" strike="noStrike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®</a:t>
            </a:r>
            <a:r>
              <a:rPr b="1" i="0" lang="fr" sz="1200" u="none" cap="none" strike="noStrike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 is now better tha</a:t>
            </a:r>
            <a:r>
              <a:rPr b="1" lang="fr" sz="1200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n</a:t>
            </a:r>
            <a:r>
              <a:rPr b="1" i="0" lang="fr" sz="1200" u="none" cap="none" strike="noStrike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 Holt</a:t>
            </a:r>
            <a:r>
              <a:rPr i="0" lang="fr" sz="1200" u="none" cap="none" strike="noStrike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.</a:t>
            </a:r>
            <a:r>
              <a:rPr b="0" i="0" lang="fr" sz="1200" u="none" cap="none" strike="noStrike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”</a:t>
            </a:r>
          </a:p>
        </p:txBody>
      </p:sp>
      <p:sp>
        <p:nvSpPr>
          <p:cNvPr id="385" name="Shape 385"/>
          <p:cNvSpPr txBox="1"/>
          <p:nvPr/>
        </p:nvSpPr>
        <p:spPr>
          <a:xfrm>
            <a:off x="4748125" y="2647950"/>
            <a:ext cx="1769100" cy="17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2" marL="0" marR="0" rtl="0" algn="l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b="0" i="0" lang="fr" sz="1200" u="none" cap="none" strike="noStrike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“CITN </a:t>
            </a:r>
            <a:r>
              <a:rPr lang="fr" sz="1200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(Quest Feature) </a:t>
            </a:r>
            <a:r>
              <a:rPr b="0" i="0" lang="fr" sz="1200" u="none" cap="none" strike="noStrike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is the best product on the street by a country mile and new Quest</a:t>
            </a:r>
            <a:r>
              <a:rPr b="0" baseline="30000" i="0" lang="fr" sz="1200" u="none" cap="none" strike="noStrike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®</a:t>
            </a:r>
            <a:r>
              <a:rPr b="0" i="0" lang="fr" sz="1200" u="none" cap="none" strike="noStrike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 is a fantastic tool.”</a:t>
            </a:r>
          </a:p>
        </p:txBody>
      </p:sp>
      <p:sp>
        <p:nvSpPr>
          <p:cNvPr id="386" name="Shape 386"/>
          <p:cNvSpPr txBox="1"/>
          <p:nvPr/>
        </p:nvSpPr>
        <p:spPr>
          <a:xfrm>
            <a:off x="6858000" y="2647950"/>
            <a:ext cx="1945500" cy="9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2" marL="0" marR="0" rtl="0" algn="l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b="0" i="0" lang="fr" sz="1200" u="none" cap="none" strike="noStrike">
                <a:solidFill>
                  <a:srgbClr val="7F7F7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“Quest</a:t>
            </a:r>
            <a:r>
              <a:rPr b="0" baseline="30000" i="0" lang="fr" sz="1200" u="none" cap="none" strike="noStrike">
                <a:solidFill>
                  <a:srgbClr val="7F7F7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®</a:t>
            </a:r>
            <a:r>
              <a:rPr b="0" i="0" lang="fr" sz="1200" u="none" cap="none" strike="noStrike">
                <a:solidFill>
                  <a:srgbClr val="7F7F7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product truly excellent. Product upgrade looks great.”</a:t>
            </a:r>
          </a:p>
        </p:txBody>
      </p:sp>
      <p:sp>
        <p:nvSpPr>
          <p:cNvPr id="387" name="Shape 387"/>
          <p:cNvSpPr txBox="1"/>
          <p:nvPr/>
        </p:nvSpPr>
        <p:spPr>
          <a:xfrm>
            <a:off x="6858000" y="3583953"/>
            <a:ext cx="1945500" cy="2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2" marL="0" marR="0" rtl="0" algn="l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i="0" lang="fr" sz="1600" u="none" cap="none" strike="noStrike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Fund Manager: </a:t>
            </a:r>
          </a:p>
        </p:txBody>
      </p:sp>
      <p:cxnSp>
        <p:nvCxnSpPr>
          <p:cNvPr id="388" name="Shape 388"/>
          <p:cNvCxnSpPr/>
          <p:nvPr/>
        </p:nvCxnSpPr>
        <p:spPr>
          <a:xfrm>
            <a:off x="6858000" y="3895525"/>
            <a:ext cx="18288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89" name="Shape 389"/>
          <p:cNvSpPr txBox="1"/>
          <p:nvPr/>
        </p:nvSpPr>
        <p:spPr>
          <a:xfrm>
            <a:off x="6746550" y="3903750"/>
            <a:ext cx="20517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2" rtl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lang="fr" sz="1200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“Quest</a:t>
            </a:r>
            <a:r>
              <a:rPr baseline="30000" lang="fr" sz="1200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®</a:t>
            </a:r>
            <a:r>
              <a:rPr lang="fr" sz="1200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 refresh excellent.” </a:t>
            </a:r>
          </a:p>
        </p:txBody>
      </p:sp>
      <p:pic>
        <p:nvPicPr>
          <p:cNvPr descr="QuestLogo.jpeg" id="390" name="Shape 3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96500" y="508974"/>
            <a:ext cx="1190299" cy="261675"/>
          </a:xfrm>
          <a:prstGeom prst="rect">
            <a:avLst/>
          </a:prstGeom>
          <a:noFill/>
          <a:ln>
            <a:noFill/>
          </a:ln>
        </p:spPr>
      </p:pic>
      <p:sp>
        <p:nvSpPr>
          <p:cNvPr id="391" name="Shape 391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2" name="Shape 392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3" name="Shape 393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fr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394" name="Shape 394"/>
          <p:cNvPicPr preferRelativeResize="0"/>
          <p:nvPr/>
        </p:nvPicPr>
        <p:blipFill rotWithShape="1">
          <a:blip r:embed="rId4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Shape 399"/>
          <p:cNvSpPr/>
          <p:nvPr/>
        </p:nvSpPr>
        <p:spPr>
          <a:xfrm>
            <a:off x="-9550" y="1536950"/>
            <a:ext cx="1066800" cy="182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b="0" i="0" lang="fr" sz="14400" u="none" cap="none" strike="noStrike">
                <a:solidFill>
                  <a:srgbClr val="E3E3E3"/>
                </a:solidFill>
                <a:latin typeface="Georgia"/>
                <a:ea typeface="Georgia"/>
                <a:cs typeface="Georgia"/>
                <a:sym typeface="Georgia"/>
              </a:rPr>
              <a:t>“</a:t>
            </a:r>
          </a:p>
        </p:txBody>
      </p:sp>
      <p:sp>
        <p:nvSpPr>
          <p:cNvPr id="400" name="Shape 400"/>
          <p:cNvSpPr/>
          <p:nvPr/>
        </p:nvSpPr>
        <p:spPr>
          <a:xfrm>
            <a:off x="7964400" y="3518150"/>
            <a:ext cx="1066800" cy="90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b="0" i="0" lang="fr" sz="14400" u="none" cap="none" strike="noStrike">
                <a:solidFill>
                  <a:srgbClr val="E3E3E3"/>
                </a:solidFill>
                <a:latin typeface="Georgia"/>
                <a:ea typeface="Georgia"/>
                <a:cs typeface="Georgia"/>
                <a:sym typeface="Georgia"/>
              </a:rPr>
              <a:t>”</a:t>
            </a:r>
          </a:p>
        </p:txBody>
      </p:sp>
      <p:sp>
        <p:nvSpPr>
          <p:cNvPr id="401" name="Shape 401"/>
          <p:cNvSpPr/>
          <p:nvPr/>
        </p:nvSpPr>
        <p:spPr>
          <a:xfrm>
            <a:off x="881625" y="1840650"/>
            <a:ext cx="7503600" cy="205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lang="fr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Avec Google Cloud, </a:t>
            </a:r>
            <a:r>
              <a:rPr lang="fr" sz="2800">
                <a:solidFill>
                  <a:srgbClr val="E18854"/>
                </a:solidFill>
                <a:latin typeface="Roboto"/>
                <a:ea typeface="Roboto"/>
                <a:cs typeface="Roboto"/>
                <a:sym typeface="Roboto"/>
              </a:rPr>
              <a:t>Quest</a:t>
            </a:r>
            <a:r>
              <a:rPr lang="fr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 gère des données approfondies, effectue une meilleure analyse, est devenue personnalisable, gère +2,5x la charge, 20 fois plus rapidement que l’ancienne version... </a:t>
            </a:r>
          </a:p>
        </p:txBody>
      </p:sp>
      <p:sp>
        <p:nvSpPr>
          <p:cNvPr id="402" name="Shape 402"/>
          <p:cNvSpPr/>
          <p:nvPr/>
        </p:nvSpPr>
        <p:spPr>
          <a:xfrm>
            <a:off x="457200" y="401955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Rob Garwood</a:t>
            </a:r>
            <a:br>
              <a:rPr b="0" i="0" lang="fr" sz="1200" u="none" cap="none" strike="noStrike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Head of IT Development</a:t>
            </a:r>
            <a:r>
              <a:rPr b="0" i="0" lang="fr" sz="1200" u="none" cap="none" strike="noStrike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, 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Canaccord Genuity</a:t>
            </a:r>
          </a:p>
        </p:txBody>
      </p:sp>
      <p:pic>
        <p:nvPicPr>
          <p:cNvPr id="403" name="Shape 4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40075" y="4561381"/>
            <a:ext cx="863850" cy="143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4" name="Shape 40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42438" y="450275"/>
            <a:ext cx="1381975" cy="1230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Shape 409"/>
          <p:cNvSpPr txBox="1"/>
          <p:nvPr>
            <p:ph idx="4294967295" type="subTitle"/>
          </p:nvPr>
        </p:nvSpPr>
        <p:spPr>
          <a:xfrm>
            <a:off x="2510875" y="1385625"/>
            <a:ext cx="2022000" cy="438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r" sz="24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9,000</a:t>
            </a:r>
          </a:p>
        </p:txBody>
      </p:sp>
      <p:sp>
        <p:nvSpPr>
          <p:cNvPr id="410" name="Shape 410"/>
          <p:cNvSpPr txBox="1"/>
          <p:nvPr>
            <p:ph idx="4294967295" type="subTitle"/>
          </p:nvPr>
        </p:nvSpPr>
        <p:spPr>
          <a:xfrm>
            <a:off x="4622525" y="1385625"/>
            <a:ext cx="1949700" cy="438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r" sz="24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Evolutivité</a:t>
            </a:r>
          </a:p>
        </p:txBody>
      </p:sp>
      <p:sp>
        <p:nvSpPr>
          <p:cNvPr id="411" name="Shape 411"/>
          <p:cNvSpPr txBox="1"/>
          <p:nvPr>
            <p:ph idx="4294967295" type="subTitle"/>
          </p:nvPr>
        </p:nvSpPr>
        <p:spPr>
          <a:xfrm>
            <a:off x="6752700" y="1385625"/>
            <a:ext cx="1981200" cy="438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r" sz="24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120 Milliards</a:t>
            </a:r>
          </a:p>
        </p:txBody>
      </p:sp>
      <p:sp>
        <p:nvSpPr>
          <p:cNvPr id="412" name="Shape 412"/>
          <p:cNvSpPr txBox="1"/>
          <p:nvPr>
            <p:ph idx="4294967295" type="subTitle"/>
          </p:nvPr>
        </p:nvSpPr>
        <p:spPr>
          <a:xfrm>
            <a:off x="370350" y="2058000"/>
            <a:ext cx="1949700" cy="1171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Google BigQuery parcourt 100 million de lignes en quelques minutes, 25x plus rapidement que l’ancienne plateforme</a:t>
            </a:r>
          </a:p>
        </p:txBody>
      </p:sp>
      <p:sp>
        <p:nvSpPr>
          <p:cNvPr id="413" name="Shape 413"/>
          <p:cNvSpPr txBox="1"/>
          <p:nvPr>
            <p:ph idx="4294967295" type="subTitle"/>
          </p:nvPr>
        </p:nvSpPr>
        <p:spPr>
          <a:xfrm>
            <a:off x="2510875" y="2058000"/>
            <a:ext cx="1949700" cy="1408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Analyse 30 ans de données historiques pour presque 9000 sociétés cotées en bourse, 275 </a:t>
            </a:r>
            <a:b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secteurs industriels, et 25 régions</a:t>
            </a:r>
          </a:p>
        </p:txBody>
      </p:sp>
      <p:sp>
        <p:nvSpPr>
          <p:cNvPr id="414" name="Shape 414"/>
          <p:cNvSpPr txBox="1"/>
          <p:nvPr>
            <p:ph idx="4294967295" type="subTitle"/>
          </p:nvPr>
        </p:nvSpPr>
        <p:spPr>
          <a:xfrm>
            <a:off x="4642200" y="2058000"/>
            <a:ext cx="1911000" cy="112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r" sz="1200">
                <a:solidFill>
                  <a:srgbClr val="747474"/>
                </a:solidFill>
                <a:latin typeface="Roboto"/>
                <a:ea typeface="Roboto"/>
                <a:cs typeface="Roboto"/>
                <a:sym typeface="Roboto"/>
              </a:rPr>
              <a:t>Migration d’un système datant d’il y a 15 ans, qui ne pouvait plus évoluer, vers un système flexible</a:t>
            </a:r>
          </a:p>
        </p:txBody>
      </p:sp>
      <p:sp>
        <p:nvSpPr>
          <p:cNvPr id="415" name="Shape 415"/>
          <p:cNvSpPr txBox="1"/>
          <p:nvPr>
            <p:ph idx="4294967295" type="subTitle"/>
          </p:nvPr>
        </p:nvSpPr>
        <p:spPr>
          <a:xfrm>
            <a:off x="6787800" y="2058000"/>
            <a:ext cx="1981200" cy="1171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+120 milliards de points de données calculés chaque nuit, et intra-journalier (30 minutes)</a:t>
            </a:r>
          </a:p>
        </p:txBody>
      </p:sp>
      <p:sp>
        <p:nvSpPr>
          <p:cNvPr id="416" name="Shape 416"/>
          <p:cNvSpPr txBox="1"/>
          <p:nvPr/>
        </p:nvSpPr>
        <p:spPr>
          <a:xfrm>
            <a:off x="41950" y="1479225"/>
            <a:ext cx="1785600" cy="34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fr" sz="24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100M+ </a:t>
            </a:r>
          </a:p>
        </p:txBody>
      </p:sp>
      <p:grpSp>
        <p:nvGrpSpPr>
          <p:cNvPr id="417" name="Shape 417"/>
          <p:cNvGrpSpPr/>
          <p:nvPr/>
        </p:nvGrpSpPr>
        <p:grpSpPr>
          <a:xfrm>
            <a:off x="484536" y="1018365"/>
            <a:ext cx="431198" cy="395211"/>
            <a:chOff x="2435225" y="2460625"/>
            <a:chExt cx="1065212" cy="976312"/>
          </a:xfrm>
        </p:grpSpPr>
        <p:sp>
          <p:nvSpPr>
            <p:cNvPr id="418" name="Shape 418"/>
            <p:cNvSpPr/>
            <p:nvPr/>
          </p:nvSpPr>
          <p:spPr>
            <a:xfrm>
              <a:off x="2435225" y="2774950"/>
              <a:ext cx="661988" cy="661987"/>
            </a:xfrm>
            <a:custGeom>
              <a:pathLst>
                <a:path extrusionOk="0" h="399" w="400">
                  <a:moveTo>
                    <a:pt x="154" y="399"/>
                  </a:moveTo>
                  <a:cubicBezTo>
                    <a:pt x="153" y="399"/>
                    <a:pt x="152" y="399"/>
                    <a:pt x="151" y="399"/>
                  </a:cubicBezTo>
                  <a:cubicBezTo>
                    <a:pt x="133" y="395"/>
                    <a:pt x="115" y="388"/>
                    <a:pt x="99" y="378"/>
                  </a:cubicBezTo>
                  <a:cubicBezTo>
                    <a:pt x="94" y="376"/>
                    <a:pt x="92" y="371"/>
                    <a:pt x="93" y="365"/>
                  </a:cubicBezTo>
                  <a:cubicBezTo>
                    <a:pt x="96" y="350"/>
                    <a:pt x="91" y="334"/>
                    <a:pt x="80" y="323"/>
                  </a:cubicBezTo>
                  <a:cubicBezTo>
                    <a:pt x="71" y="315"/>
                    <a:pt x="60" y="310"/>
                    <a:pt x="48" y="310"/>
                  </a:cubicBezTo>
                  <a:cubicBezTo>
                    <a:pt x="45" y="310"/>
                    <a:pt x="41" y="311"/>
                    <a:pt x="38" y="311"/>
                  </a:cubicBezTo>
                  <a:cubicBezTo>
                    <a:pt x="33" y="313"/>
                    <a:pt x="28" y="310"/>
                    <a:pt x="25" y="306"/>
                  </a:cubicBezTo>
                  <a:cubicBezTo>
                    <a:pt x="15" y="290"/>
                    <a:pt x="8" y="272"/>
                    <a:pt x="3" y="254"/>
                  </a:cubicBezTo>
                  <a:cubicBezTo>
                    <a:pt x="1" y="249"/>
                    <a:pt x="3" y="244"/>
                    <a:pt x="8" y="241"/>
                  </a:cubicBezTo>
                  <a:cubicBezTo>
                    <a:pt x="20" y="233"/>
                    <a:pt x="28" y="218"/>
                    <a:pt x="28" y="203"/>
                  </a:cubicBezTo>
                  <a:cubicBezTo>
                    <a:pt x="27" y="187"/>
                    <a:pt x="20" y="173"/>
                    <a:pt x="7" y="165"/>
                  </a:cubicBezTo>
                  <a:cubicBezTo>
                    <a:pt x="2" y="162"/>
                    <a:pt x="0" y="157"/>
                    <a:pt x="1" y="152"/>
                  </a:cubicBezTo>
                  <a:cubicBezTo>
                    <a:pt x="6" y="133"/>
                    <a:pt x="13" y="116"/>
                    <a:pt x="22" y="99"/>
                  </a:cubicBezTo>
                  <a:cubicBezTo>
                    <a:pt x="25" y="95"/>
                    <a:pt x="30" y="93"/>
                    <a:pt x="35" y="93"/>
                  </a:cubicBezTo>
                  <a:cubicBezTo>
                    <a:pt x="38" y="94"/>
                    <a:pt x="40" y="94"/>
                    <a:pt x="43" y="94"/>
                  </a:cubicBezTo>
                  <a:cubicBezTo>
                    <a:pt x="56" y="94"/>
                    <a:pt x="67" y="89"/>
                    <a:pt x="76" y="80"/>
                  </a:cubicBezTo>
                  <a:cubicBezTo>
                    <a:pt x="87" y="69"/>
                    <a:pt x="91" y="54"/>
                    <a:pt x="88" y="38"/>
                  </a:cubicBezTo>
                  <a:cubicBezTo>
                    <a:pt x="87" y="34"/>
                    <a:pt x="89" y="28"/>
                    <a:pt x="94" y="26"/>
                  </a:cubicBezTo>
                  <a:cubicBezTo>
                    <a:pt x="110" y="16"/>
                    <a:pt x="127" y="8"/>
                    <a:pt x="145" y="3"/>
                  </a:cubicBezTo>
                  <a:cubicBezTo>
                    <a:pt x="150" y="2"/>
                    <a:pt x="155" y="4"/>
                    <a:pt x="158" y="8"/>
                  </a:cubicBezTo>
                  <a:cubicBezTo>
                    <a:pt x="167" y="20"/>
                    <a:pt x="181" y="28"/>
                    <a:pt x="196" y="28"/>
                  </a:cubicBezTo>
                  <a:cubicBezTo>
                    <a:pt x="197" y="28"/>
                    <a:pt x="197" y="28"/>
                    <a:pt x="197" y="28"/>
                  </a:cubicBezTo>
                  <a:cubicBezTo>
                    <a:pt x="212" y="28"/>
                    <a:pt x="227" y="20"/>
                    <a:pt x="235" y="6"/>
                  </a:cubicBezTo>
                  <a:cubicBezTo>
                    <a:pt x="238" y="2"/>
                    <a:pt x="243" y="0"/>
                    <a:pt x="248" y="1"/>
                  </a:cubicBezTo>
                  <a:cubicBezTo>
                    <a:pt x="266" y="6"/>
                    <a:pt x="284" y="13"/>
                    <a:pt x="300" y="22"/>
                  </a:cubicBezTo>
                  <a:cubicBezTo>
                    <a:pt x="305" y="24"/>
                    <a:pt x="307" y="29"/>
                    <a:pt x="306" y="34"/>
                  </a:cubicBezTo>
                  <a:cubicBezTo>
                    <a:pt x="303" y="50"/>
                    <a:pt x="308" y="65"/>
                    <a:pt x="319" y="76"/>
                  </a:cubicBezTo>
                  <a:cubicBezTo>
                    <a:pt x="328" y="85"/>
                    <a:pt x="339" y="89"/>
                    <a:pt x="351" y="89"/>
                  </a:cubicBezTo>
                  <a:cubicBezTo>
                    <a:pt x="355" y="89"/>
                    <a:pt x="358" y="89"/>
                    <a:pt x="362" y="88"/>
                  </a:cubicBezTo>
                  <a:cubicBezTo>
                    <a:pt x="367" y="87"/>
                    <a:pt x="372" y="89"/>
                    <a:pt x="375" y="93"/>
                  </a:cubicBezTo>
                  <a:cubicBezTo>
                    <a:pt x="385" y="109"/>
                    <a:pt x="392" y="127"/>
                    <a:pt x="397" y="145"/>
                  </a:cubicBezTo>
                  <a:cubicBezTo>
                    <a:pt x="399" y="150"/>
                    <a:pt x="397" y="155"/>
                    <a:pt x="392" y="158"/>
                  </a:cubicBezTo>
                  <a:cubicBezTo>
                    <a:pt x="379" y="167"/>
                    <a:pt x="371" y="181"/>
                    <a:pt x="372" y="197"/>
                  </a:cubicBezTo>
                  <a:cubicBezTo>
                    <a:pt x="372" y="213"/>
                    <a:pt x="380" y="227"/>
                    <a:pt x="394" y="236"/>
                  </a:cubicBezTo>
                  <a:cubicBezTo>
                    <a:pt x="398" y="238"/>
                    <a:pt x="400" y="244"/>
                    <a:pt x="399" y="249"/>
                  </a:cubicBezTo>
                  <a:cubicBezTo>
                    <a:pt x="395" y="267"/>
                    <a:pt x="388" y="284"/>
                    <a:pt x="379" y="301"/>
                  </a:cubicBezTo>
                  <a:cubicBezTo>
                    <a:pt x="376" y="305"/>
                    <a:pt x="371" y="308"/>
                    <a:pt x="366" y="306"/>
                  </a:cubicBezTo>
                  <a:cubicBezTo>
                    <a:pt x="363" y="306"/>
                    <a:pt x="359" y="305"/>
                    <a:pt x="356" y="305"/>
                  </a:cubicBezTo>
                  <a:cubicBezTo>
                    <a:pt x="344" y="305"/>
                    <a:pt x="332" y="310"/>
                    <a:pt x="323" y="319"/>
                  </a:cubicBezTo>
                  <a:cubicBezTo>
                    <a:pt x="312" y="331"/>
                    <a:pt x="308" y="347"/>
                    <a:pt x="312" y="362"/>
                  </a:cubicBezTo>
                  <a:cubicBezTo>
                    <a:pt x="313" y="368"/>
                    <a:pt x="311" y="373"/>
                    <a:pt x="306" y="376"/>
                  </a:cubicBezTo>
                  <a:cubicBezTo>
                    <a:pt x="290" y="385"/>
                    <a:pt x="273" y="393"/>
                    <a:pt x="255" y="398"/>
                  </a:cubicBezTo>
                  <a:cubicBezTo>
                    <a:pt x="250" y="399"/>
                    <a:pt x="245" y="397"/>
                    <a:pt x="242" y="393"/>
                  </a:cubicBezTo>
                  <a:cubicBezTo>
                    <a:pt x="233" y="380"/>
                    <a:pt x="219" y="372"/>
                    <a:pt x="203" y="372"/>
                  </a:cubicBezTo>
                  <a:cubicBezTo>
                    <a:pt x="202" y="372"/>
                    <a:pt x="202" y="372"/>
                    <a:pt x="202" y="372"/>
                  </a:cubicBezTo>
                  <a:cubicBezTo>
                    <a:pt x="187" y="372"/>
                    <a:pt x="172" y="380"/>
                    <a:pt x="164" y="394"/>
                  </a:cubicBezTo>
                  <a:cubicBezTo>
                    <a:pt x="162" y="397"/>
                    <a:pt x="158" y="399"/>
                    <a:pt x="154" y="399"/>
                  </a:cubicBezTo>
                  <a:close/>
                  <a:moveTo>
                    <a:pt x="118" y="361"/>
                  </a:moveTo>
                  <a:cubicBezTo>
                    <a:pt x="128" y="366"/>
                    <a:pt x="138" y="370"/>
                    <a:pt x="149" y="374"/>
                  </a:cubicBezTo>
                  <a:cubicBezTo>
                    <a:pt x="162" y="358"/>
                    <a:pt x="181" y="348"/>
                    <a:pt x="202" y="348"/>
                  </a:cubicBezTo>
                  <a:cubicBezTo>
                    <a:pt x="203" y="348"/>
                    <a:pt x="203" y="348"/>
                    <a:pt x="203" y="348"/>
                  </a:cubicBezTo>
                  <a:cubicBezTo>
                    <a:pt x="224" y="348"/>
                    <a:pt x="243" y="357"/>
                    <a:pt x="256" y="372"/>
                  </a:cubicBezTo>
                  <a:cubicBezTo>
                    <a:pt x="267" y="369"/>
                    <a:pt x="277" y="364"/>
                    <a:pt x="287" y="359"/>
                  </a:cubicBezTo>
                  <a:cubicBezTo>
                    <a:pt x="284" y="338"/>
                    <a:pt x="291" y="318"/>
                    <a:pt x="306" y="303"/>
                  </a:cubicBezTo>
                  <a:cubicBezTo>
                    <a:pt x="320" y="288"/>
                    <a:pt x="341" y="280"/>
                    <a:pt x="362" y="282"/>
                  </a:cubicBezTo>
                  <a:cubicBezTo>
                    <a:pt x="367" y="272"/>
                    <a:pt x="371" y="261"/>
                    <a:pt x="374" y="251"/>
                  </a:cubicBezTo>
                  <a:cubicBezTo>
                    <a:pt x="358" y="238"/>
                    <a:pt x="348" y="218"/>
                    <a:pt x="348" y="197"/>
                  </a:cubicBezTo>
                  <a:cubicBezTo>
                    <a:pt x="347" y="176"/>
                    <a:pt x="356" y="157"/>
                    <a:pt x="372" y="143"/>
                  </a:cubicBezTo>
                  <a:cubicBezTo>
                    <a:pt x="368" y="133"/>
                    <a:pt x="364" y="123"/>
                    <a:pt x="358" y="113"/>
                  </a:cubicBezTo>
                  <a:cubicBezTo>
                    <a:pt x="356" y="113"/>
                    <a:pt x="354" y="113"/>
                    <a:pt x="351" y="113"/>
                  </a:cubicBezTo>
                  <a:cubicBezTo>
                    <a:pt x="333" y="113"/>
                    <a:pt x="316" y="106"/>
                    <a:pt x="303" y="93"/>
                  </a:cubicBezTo>
                  <a:cubicBezTo>
                    <a:pt x="288" y="79"/>
                    <a:pt x="280" y="59"/>
                    <a:pt x="281" y="39"/>
                  </a:cubicBezTo>
                  <a:cubicBezTo>
                    <a:pt x="271" y="34"/>
                    <a:pt x="261" y="30"/>
                    <a:pt x="250" y="27"/>
                  </a:cubicBezTo>
                  <a:cubicBezTo>
                    <a:pt x="237" y="42"/>
                    <a:pt x="218" y="52"/>
                    <a:pt x="197" y="52"/>
                  </a:cubicBezTo>
                  <a:cubicBezTo>
                    <a:pt x="196" y="52"/>
                    <a:pt x="196" y="52"/>
                    <a:pt x="196" y="52"/>
                  </a:cubicBezTo>
                  <a:cubicBezTo>
                    <a:pt x="176" y="52"/>
                    <a:pt x="157" y="43"/>
                    <a:pt x="144" y="29"/>
                  </a:cubicBezTo>
                  <a:cubicBezTo>
                    <a:pt x="133" y="32"/>
                    <a:pt x="123" y="37"/>
                    <a:pt x="113" y="42"/>
                  </a:cubicBezTo>
                  <a:cubicBezTo>
                    <a:pt x="115" y="62"/>
                    <a:pt x="108" y="82"/>
                    <a:pt x="93" y="97"/>
                  </a:cubicBezTo>
                  <a:cubicBezTo>
                    <a:pt x="79" y="111"/>
                    <a:pt x="60" y="119"/>
                    <a:pt x="39" y="118"/>
                  </a:cubicBezTo>
                  <a:cubicBezTo>
                    <a:pt x="34" y="128"/>
                    <a:pt x="30" y="139"/>
                    <a:pt x="27" y="150"/>
                  </a:cubicBezTo>
                  <a:cubicBezTo>
                    <a:pt x="42" y="163"/>
                    <a:pt x="51" y="182"/>
                    <a:pt x="52" y="202"/>
                  </a:cubicBezTo>
                  <a:cubicBezTo>
                    <a:pt x="52" y="223"/>
                    <a:pt x="43" y="242"/>
                    <a:pt x="28" y="256"/>
                  </a:cubicBezTo>
                  <a:cubicBezTo>
                    <a:pt x="32" y="266"/>
                    <a:pt x="36" y="277"/>
                    <a:pt x="42" y="287"/>
                  </a:cubicBezTo>
                  <a:cubicBezTo>
                    <a:pt x="62" y="285"/>
                    <a:pt x="82" y="292"/>
                    <a:pt x="97" y="306"/>
                  </a:cubicBezTo>
                  <a:cubicBezTo>
                    <a:pt x="112" y="321"/>
                    <a:pt x="119" y="341"/>
                    <a:pt x="118" y="361"/>
                  </a:cubicBez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" name="Shape 419"/>
            <p:cNvSpPr/>
            <p:nvPr/>
          </p:nvSpPr>
          <p:spPr>
            <a:xfrm>
              <a:off x="2633663" y="2974975"/>
              <a:ext cx="266700" cy="265113"/>
            </a:xfrm>
            <a:custGeom>
              <a:pathLst>
                <a:path extrusionOk="0" h="160" w="161">
                  <a:moveTo>
                    <a:pt x="80" y="160"/>
                  </a:moveTo>
                  <a:cubicBezTo>
                    <a:pt x="37" y="160"/>
                    <a:pt x="1" y="125"/>
                    <a:pt x="0" y="82"/>
                  </a:cubicBezTo>
                  <a:cubicBezTo>
                    <a:pt x="0" y="60"/>
                    <a:pt x="8" y="40"/>
                    <a:pt x="23" y="25"/>
                  </a:cubicBezTo>
                  <a:cubicBezTo>
                    <a:pt x="38" y="9"/>
                    <a:pt x="58" y="1"/>
                    <a:pt x="79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124" y="0"/>
                    <a:pt x="159" y="36"/>
                    <a:pt x="160" y="79"/>
                  </a:cubicBezTo>
                  <a:cubicBezTo>
                    <a:pt x="161" y="123"/>
                    <a:pt x="126" y="160"/>
                    <a:pt x="81" y="160"/>
                  </a:cubicBezTo>
                  <a:lnTo>
                    <a:pt x="80" y="160"/>
                  </a:lnTo>
                  <a:close/>
                  <a:moveTo>
                    <a:pt x="80" y="24"/>
                  </a:moveTo>
                  <a:cubicBezTo>
                    <a:pt x="79" y="24"/>
                    <a:pt x="79" y="24"/>
                    <a:pt x="79" y="24"/>
                  </a:cubicBezTo>
                  <a:cubicBezTo>
                    <a:pt x="64" y="25"/>
                    <a:pt x="50" y="31"/>
                    <a:pt x="40" y="41"/>
                  </a:cubicBezTo>
                  <a:cubicBezTo>
                    <a:pt x="30" y="52"/>
                    <a:pt x="24" y="66"/>
                    <a:pt x="24" y="81"/>
                  </a:cubicBezTo>
                  <a:cubicBezTo>
                    <a:pt x="25" y="112"/>
                    <a:pt x="50" y="136"/>
                    <a:pt x="80" y="136"/>
                  </a:cubicBezTo>
                  <a:cubicBezTo>
                    <a:pt x="81" y="136"/>
                    <a:pt x="81" y="136"/>
                    <a:pt x="81" y="136"/>
                  </a:cubicBezTo>
                  <a:cubicBezTo>
                    <a:pt x="112" y="136"/>
                    <a:pt x="137" y="110"/>
                    <a:pt x="136" y="79"/>
                  </a:cubicBezTo>
                  <a:cubicBezTo>
                    <a:pt x="136" y="49"/>
                    <a:pt x="111" y="24"/>
                    <a:pt x="80" y="24"/>
                  </a:cubicBez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" name="Shape 420"/>
            <p:cNvSpPr/>
            <p:nvPr/>
          </p:nvSpPr>
          <p:spPr>
            <a:xfrm>
              <a:off x="2959100" y="2460625"/>
              <a:ext cx="541337" cy="539750"/>
            </a:xfrm>
            <a:custGeom>
              <a:pathLst>
                <a:path extrusionOk="0" h="326" w="327">
                  <a:moveTo>
                    <a:pt x="138" y="326"/>
                  </a:moveTo>
                  <a:cubicBezTo>
                    <a:pt x="137" y="326"/>
                    <a:pt x="137" y="326"/>
                    <a:pt x="136" y="326"/>
                  </a:cubicBezTo>
                  <a:cubicBezTo>
                    <a:pt x="121" y="324"/>
                    <a:pt x="107" y="319"/>
                    <a:pt x="93" y="313"/>
                  </a:cubicBezTo>
                  <a:cubicBezTo>
                    <a:pt x="88" y="311"/>
                    <a:pt x="86" y="306"/>
                    <a:pt x="86" y="300"/>
                  </a:cubicBezTo>
                  <a:cubicBezTo>
                    <a:pt x="88" y="289"/>
                    <a:pt x="83" y="278"/>
                    <a:pt x="74" y="270"/>
                  </a:cubicBezTo>
                  <a:cubicBezTo>
                    <a:pt x="68" y="265"/>
                    <a:pt x="61" y="262"/>
                    <a:pt x="53" y="262"/>
                  </a:cubicBezTo>
                  <a:cubicBezTo>
                    <a:pt x="49" y="262"/>
                    <a:pt x="46" y="263"/>
                    <a:pt x="43" y="264"/>
                  </a:cubicBezTo>
                  <a:cubicBezTo>
                    <a:pt x="38" y="265"/>
                    <a:pt x="32" y="263"/>
                    <a:pt x="29" y="259"/>
                  </a:cubicBezTo>
                  <a:cubicBezTo>
                    <a:pt x="20" y="247"/>
                    <a:pt x="13" y="233"/>
                    <a:pt x="8" y="219"/>
                  </a:cubicBezTo>
                  <a:cubicBezTo>
                    <a:pt x="7" y="214"/>
                    <a:pt x="8" y="209"/>
                    <a:pt x="12" y="206"/>
                  </a:cubicBezTo>
                  <a:cubicBezTo>
                    <a:pt x="21" y="199"/>
                    <a:pt x="26" y="187"/>
                    <a:pt x="25" y="176"/>
                  </a:cubicBezTo>
                  <a:cubicBezTo>
                    <a:pt x="24" y="165"/>
                    <a:pt x="17" y="155"/>
                    <a:pt x="7" y="149"/>
                  </a:cubicBezTo>
                  <a:cubicBezTo>
                    <a:pt x="2" y="147"/>
                    <a:pt x="0" y="142"/>
                    <a:pt x="1" y="137"/>
                  </a:cubicBezTo>
                  <a:cubicBezTo>
                    <a:pt x="3" y="122"/>
                    <a:pt x="8" y="107"/>
                    <a:pt x="14" y="93"/>
                  </a:cubicBezTo>
                  <a:cubicBezTo>
                    <a:pt x="17" y="89"/>
                    <a:pt x="21" y="86"/>
                    <a:pt x="26" y="87"/>
                  </a:cubicBezTo>
                  <a:cubicBezTo>
                    <a:pt x="38" y="88"/>
                    <a:pt x="49" y="83"/>
                    <a:pt x="56" y="74"/>
                  </a:cubicBezTo>
                  <a:cubicBezTo>
                    <a:pt x="63" y="66"/>
                    <a:pt x="66" y="54"/>
                    <a:pt x="63" y="43"/>
                  </a:cubicBezTo>
                  <a:cubicBezTo>
                    <a:pt x="61" y="38"/>
                    <a:pt x="63" y="33"/>
                    <a:pt x="67" y="30"/>
                  </a:cubicBezTo>
                  <a:cubicBezTo>
                    <a:pt x="79" y="21"/>
                    <a:pt x="93" y="14"/>
                    <a:pt x="107" y="9"/>
                  </a:cubicBezTo>
                  <a:cubicBezTo>
                    <a:pt x="112" y="7"/>
                    <a:pt x="117" y="8"/>
                    <a:pt x="121" y="12"/>
                  </a:cubicBezTo>
                  <a:cubicBezTo>
                    <a:pt x="128" y="21"/>
                    <a:pt x="139" y="26"/>
                    <a:pt x="150" y="25"/>
                  </a:cubicBezTo>
                  <a:cubicBezTo>
                    <a:pt x="162" y="24"/>
                    <a:pt x="172" y="17"/>
                    <a:pt x="177" y="7"/>
                  </a:cubicBezTo>
                  <a:cubicBezTo>
                    <a:pt x="180" y="2"/>
                    <a:pt x="185" y="0"/>
                    <a:pt x="190" y="1"/>
                  </a:cubicBezTo>
                  <a:cubicBezTo>
                    <a:pt x="204" y="3"/>
                    <a:pt x="219" y="8"/>
                    <a:pt x="233" y="14"/>
                  </a:cubicBezTo>
                  <a:cubicBezTo>
                    <a:pt x="238" y="16"/>
                    <a:pt x="240" y="21"/>
                    <a:pt x="240" y="26"/>
                  </a:cubicBezTo>
                  <a:cubicBezTo>
                    <a:pt x="238" y="38"/>
                    <a:pt x="243" y="49"/>
                    <a:pt x="252" y="56"/>
                  </a:cubicBezTo>
                  <a:cubicBezTo>
                    <a:pt x="258" y="61"/>
                    <a:pt x="265" y="64"/>
                    <a:pt x="273" y="64"/>
                  </a:cubicBezTo>
                  <a:cubicBezTo>
                    <a:pt x="277" y="64"/>
                    <a:pt x="280" y="64"/>
                    <a:pt x="284" y="63"/>
                  </a:cubicBezTo>
                  <a:cubicBezTo>
                    <a:pt x="289" y="61"/>
                    <a:pt x="294" y="63"/>
                    <a:pt x="297" y="67"/>
                  </a:cubicBezTo>
                  <a:cubicBezTo>
                    <a:pt x="306" y="79"/>
                    <a:pt x="313" y="93"/>
                    <a:pt x="318" y="107"/>
                  </a:cubicBezTo>
                  <a:cubicBezTo>
                    <a:pt x="320" y="112"/>
                    <a:pt x="319" y="117"/>
                    <a:pt x="314" y="120"/>
                  </a:cubicBezTo>
                  <a:cubicBezTo>
                    <a:pt x="305" y="128"/>
                    <a:pt x="300" y="139"/>
                    <a:pt x="301" y="150"/>
                  </a:cubicBezTo>
                  <a:cubicBezTo>
                    <a:pt x="302" y="162"/>
                    <a:pt x="309" y="172"/>
                    <a:pt x="320" y="178"/>
                  </a:cubicBezTo>
                  <a:cubicBezTo>
                    <a:pt x="325" y="180"/>
                    <a:pt x="327" y="185"/>
                    <a:pt x="326" y="190"/>
                  </a:cubicBezTo>
                  <a:cubicBezTo>
                    <a:pt x="324" y="205"/>
                    <a:pt x="320" y="219"/>
                    <a:pt x="313" y="233"/>
                  </a:cubicBezTo>
                  <a:cubicBezTo>
                    <a:pt x="311" y="238"/>
                    <a:pt x="306" y="241"/>
                    <a:pt x="301" y="240"/>
                  </a:cubicBezTo>
                  <a:cubicBezTo>
                    <a:pt x="289" y="238"/>
                    <a:pt x="277" y="243"/>
                    <a:pt x="270" y="252"/>
                  </a:cubicBezTo>
                  <a:cubicBezTo>
                    <a:pt x="262" y="261"/>
                    <a:pt x="260" y="273"/>
                    <a:pt x="264" y="284"/>
                  </a:cubicBezTo>
                  <a:cubicBezTo>
                    <a:pt x="265" y="289"/>
                    <a:pt x="264" y="295"/>
                    <a:pt x="259" y="298"/>
                  </a:cubicBezTo>
                  <a:cubicBezTo>
                    <a:pt x="247" y="307"/>
                    <a:pt x="234" y="314"/>
                    <a:pt x="220" y="319"/>
                  </a:cubicBezTo>
                  <a:cubicBezTo>
                    <a:pt x="215" y="321"/>
                    <a:pt x="209" y="319"/>
                    <a:pt x="206" y="315"/>
                  </a:cubicBezTo>
                  <a:cubicBezTo>
                    <a:pt x="199" y="305"/>
                    <a:pt x="188" y="300"/>
                    <a:pt x="176" y="302"/>
                  </a:cubicBezTo>
                  <a:cubicBezTo>
                    <a:pt x="164" y="303"/>
                    <a:pt x="154" y="310"/>
                    <a:pt x="149" y="320"/>
                  </a:cubicBezTo>
                  <a:cubicBezTo>
                    <a:pt x="147" y="324"/>
                    <a:pt x="143" y="326"/>
                    <a:pt x="138" y="326"/>
                  </a:cubicBezTo>
                  <a:close/>
                  <a:moveTo>
                    <a:pt x="111" y="294"/>
                  </a:moveTo>
                  <a:cubicBezTo>
                    <a:pt x="118" y="297"/>
                    <a:pt x="125" y="299"/>
                    <a:pt x="132" y="301"/>
                  </a:cubicBezTo>
                  <a:cubicBezTo>
                    <a:pt x="142" y="288"/>
                    <a:pt x="157" y="279"/>
                    <a:pt x="174" y="278"/>
                  </a:cubicBezTo>
                  <a:cubicBezTo>
                    <a:pt x="191" y="276"/>
                    <a:pt x="207" y="282"/>
                    <a:pt x="219" y="293"/>
                  </a:cubicBezTo>
                  <a:cubicBezTo>
                    <a:pt x="226" y="290"/>
                    <a:pt x="232" y="287"/>
                    <a:pt x="239" y="283"/>
                  </a:cubicBezTo>
                  <a:cubicBezTo>
                    <a:pt x="236" y="266"/>
                    <a:pt x="241" y="250"/>
                    <a:pt x="251" y="237"/>
                  </a:cubicBezTo>
                  <a:cubicBezTo>
                    <a:pt x="262" y="224"/>
                    <a:pt x="278" y="216"/>
                    <a:pt x="295" y="216"/>
                  </a:cubicBezTo>
                  <a:cubicBezTo>
                    <a:pt x="297" y="209"/>
                    <a:pt x="300" y="201"/>
                    <a:pt x="301" y="194"/>
                  </a:cubicBezTo>
                  <a:cubicBezTo>
                    <a:pt x="288" y="184"/>
                    <a:pt x="279" y="169"/>
                    <a:pt x="277" y="153"/>
                  </a:cubicBezTo>
                  <a:cubicBezTo>
                    <a:pt x="276" y="136"/>
                    <a:pt x="282" y="120"/>
                    <a:pt x="293" y="108"/>
                  </a:cubicBezTo>
                  <a:cubicBezTo>
                    <a:pt x="290" y="101"/>
                    <a:pt x="286" y="94"/>
                    <a:pt x="282" y="87"/>
                  </a:cubicBezTo>
                  <a:cubicBezTo>
                    <a:pt x="266" y="90"/>
                    <a:pt x="249" y="85"/>
                    <a:pt x="236" y="75"/>
                  </a:cubicBezTo>
                  <a:cubicBezTo>
                    <a:pt x="224" y="64"/>
                    <a:pt x="216" y="49"/>
                    <a:pt x="216" y="33"/>
                  </a:cubicBezTo>
                  <a:cubicBezTo>
                    <a:pt x="208" y="30"/>
                    <a:pt x="201" y="28"/>
                    <a:pt x="193" y="26"/>
                  </a:cubicBezTo>
                  <a:cubicBezTo>
                    <a:pt x="184" y="39"/>
                    <a:pt x="169" y="47"/>
                    <a:pt x="152" y="49"/>
                  </a:cubicBezTo>
                  <a:cubicBezTo>
                    <a:pt x="136" y="50"/>
                    <a:pt x="120" y="45"/>
                    <a:pt x="108" y="34"/>
                  </a:cubicBezTo>
                  <a:cubicBezTo>
                    <a:pt x="101" y="37"/>
                    <a:pt x="94" y="41"/>
                    <a:pt x="87" y="45"/>
                  </a:cubicBezTo>
                  <a:cubicBezTo>
                    <a:pt x="90" y="61"/>
                    <a:pt x="85" y="77"/>
                    <a:pt x="75" y="90"/>
                  </a:cubicBezTo>
                  <a:cubicBezTo>
                    <a:pt x="64" y="102"/>
                    <a:pt x="49" y="110"/>
                    <a:pt x="33" y="111"/>
                  </a:cubicBezTo>
                  <a:cubicBezTo>
                    <a:pt x="30" y="118"/>
                    <a:pt x="28" y="125"/>
                    <a:pt x="26" y="133"/>
                  </a:cubicBezTo>
                  <a:cubicBezTo>
                    <a:pt x="39" y="143"/>
                    <a:pt x="47" y="158"/>
                    <a:pt x="49" y="174"/>
                  </a:cubicBezTo>
                  <a:cubicBezTo>
                    <a:pt x="50" y="190"/>
                    <a:pt x="45" y="206"/>
                    <a:pt x="34" y="218"/>
                  </a:cubicBezTo>
                  <a:cubicBezTo>
                    <a:pt x="37" y="225"/>
                    <a:pt x="40" y="232"/>
                    <a:pt x="44" y="239"/>
                  </a:cubicBezTo>
                  <a:cubicBezTo>
                    <a:pt x="60" y="237"/>
                    <a:pt x="77" y="241"/>
                    <a:pt x="90" y="252"/>
                  </a:cubicBezTo>
                  <a:cubicBezTo>
                    <a:pt x="102" y="262"/>
                    <a:pt x="110" y="278"/>
                    <a:pt x="111" y="294"/>
                  </a:cubicBez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" name="Shape 421"/>
            <p:cNvSpPr/>
            <p:nvPr/>
          </p:nvSpPr>
          <p:spPr>
            <a:xfrm>
              <a:off x="3117850" y="2622550"/>
              <a:ext cx="225425" cy="219075"/>
            </a:xfrm>
            <a:custGeom>
              <a:pathLst>
                <a:path extrusionOk="0" h="132" w="136">
                  <a:moveTo>
                    <a:pt x="67" y="132"/>
                  </a:moveTo>
                  <a:cubicBezTo>
                    <a:pt x="33" y="132"/>
                    <a:pt x="5" y="106"/>
                    <a:pt x="2" y="72"/>
                  </a:cubicBezTo>
                  <a:cubicBezTo>
                    <a:pt x="0" y="54"/>
                    <a:pt x="6" y="37"/>
                    <a:pt x="17" y="23"/>
                  </a:cubicBezTo>
                  <a:cubicBezTo>
                    <a:pt x="28" y="10"/>
                    <a:pt x="44" y="2"/>
                    <a:pt x="61" y="0"/>
                  </a:cubicBezTo>
                  <a:cubicBezTo>
                    <a:pt x="63" y="0"/>
                    <a:pt x="66" y="0"/>
                    <a:pt x="68" y="0"/>
                  </a:cubicBezTo>
                  <a:cubicBezTo>
                    <a:pt x="102" y="0"/>
                    <a:pt x="130" y="25"/>
                    <a:pt x="133" y="59"/>
                  </a:cubicBezTo>
                  <a:cubicBezTo>
                    <a:pt x="136" y="96"/>
                    <a:pt x="110" y="128"/>
                    <a:pt x="74" y="131"/>
                  </a:cubicBezTo>
                  <a:cubicBezTo>
                    <a:pt x="72" y="131"/>
                    <a:pt x="69" y="132"/>
                    <a:pt x="67" y="132"/>
                  </a:cubicBezTo>
                  <a:close/>
                  <a:moveTo>
                    <a:pt x="68" y="24"/>
                  </a:moveTo>
                  <a:cubicBezTo>
                    <a:pt x="66" y="24"/>
                    <a:pt x="65" y="24"/>
                    <a:pt x="64" y="24"/>
                  </a:cubicBezTo>
                  <a:cubicBezTo>
                    <a:pt x="52" y="25"/>
                    <a:pt x="42" y="30"/>
                    <a:pt x="35" y="39"/>
                  </a:cubicBezTo>
                  <a:cubicBezTo>
                    <a:pt x="28" y="47"/>
                    <a:pt x="25" y="58"/>
                    <a:pt x="26" y="69"/>
                  </a:cubicBezTo>
                  <a:cubicBezTo>
                    <a:pt x="28" y="92"/>
                    <a:pt x="48" y="110"/>
                    <a:pt x="71" y="107"/>
                  </a:cubicBezTo>
                  <a:cubicBezTo>
                    <a:pt x="94" y="105"/>
                    <a:pt x="111" y="85"/>
                    <a:pt x="109" y="62"/>
                  </a:cubicBezTo>
                  <a:cubicBezTo>
                    <a:pt x="107" y="40"/>
                    <a:pt x="89" y="24"/>
                    <a:pt x="68" y="24"/>
                  </a:cubicBez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22" name="Shape 422"/>
          <p:cNvGrpSpPr/>
          <p:nvPr/>
        </p:nvGrpSpPr>
        <p:grpSpPr>
          <a:xfrm>
            <a:off x="4726330" y="1076930"/>
            <a:ext cx="302684" cy="294161"/>
            <a:chOff x="5301916" y="2043280"/>
            <a:chExt cx="466816" cy="453533"/>
          </a:xfrm>
        </p:grpSpPr>
        <p:sp>
          <p:nvSpPr>
            <p:cNvPr id="423" name="Shape 423"/>
            <p:cNvSpPr/>
            <p:nvPr/>
          </p:nvSpPr>
          <p:spPr>
            <a:xfrm>
              <a:off x="5301916" y="2057913"/>
              <a:ext cx="452100" cy="438900"/>
            </a:xfrm>
            <a:prstGeom prst="roundRect">
              <a:avLst>
                <a:gd fmla="val 16667" name="adj"/>
              </a:avLst>
            </a:prstGeom>
            <a:noFill/>
            <a:ln cap="flat" cmpd="sng" w="19050">
              <a:solidFill>
                <a:srgbClr val="4285F4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" name="Shape 424"/>
            <p:cNvSpPr/>
            <p:nvPr/>
          </p:nvSpPr>
          <p:spPr>
            <a:xfrm>
              <a:off x="5341685" y="2293161"/>
              <a:ext cx="169200" cy="163800"/>
            </a:xfrm>
            <a:prstGeom prst="roundRect">
              <a:avLst>
                <a:gd fmla="val 16667" name="adj"/>
              </a:avLst>
            </a:prstGeom>
            <a:solidFill>
              <a:srgbClr val="4285F4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" name="Shape 425"/>
            <p:cNvSpPr/>
            <p:nvPr/>
          </p:nvSpPr>
          <p:spPr>
            <a:xfrm rot="2700990">
              <a:off x="5515619" y="2077323"/>
              <a:ext cx="196378" cy="241942"/>
            </a:xfrm>
            <a:custGeom>
              <a:pathLst>
                <a:path extrusionOk="0" h="292" w="237">
                  <a:moveTo>
                    <a:pt x="0" y="104"/>
                  </a:moveTo>
                  <a:lnTo>
                    <a:pt x="0" y="193"/>
                  </a:lnTo>
                  <a:lnTo>
                    <a:pt x="87" y="118"/>
                  </a:lnTo>
                  <a:lnTo>
                    <a:pt x="87" y="292"/>
                  </a:lnTo>
                  <a:lnTo>
                    <a:pt x="153" y="292"/>
                  </a:lnTo>
                  <a:lnTo>
                    <a:pt x="153" y="118"/>
                  </a:lnTo>
                  <a:lnTo>
                    <a:pt x="237" y="193"/>
                  </a:lnTo>
                  <a:lnTo>
                    <a:pt x="237" y="104"/>
                  </a:lnTo>
                  <a:lnTo>
                    <a:pt x="119" y="0"/>
                  </a:lnTo>
                  <a:lnTo>
                    <a:pt x="0" y="104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26" name="Shape 426"/>
          <p:cNvSpPr/>
          <p:nvPr/>
        </p:nvSpPr>
        <p:spPr>
          <a:xfrm>
            <a:off x="6857999" y="1076374"/>
            <a:ext cx="378744" cy="294174"/>
          </a:xfrm>
          <a:custGeom>
            <a:pathLst>
              <a:path extrusionOk="0" h="607" w="782">
                <a:moveTo>
                  <a:pt x="699" y="438"/>
                </a:moveTo>
                <a:cubicBezTo>
                  <a:pt x="689" y="438"/>
                  <a:pt x="680" y="440"/>
                  <a:pt x="671" y="443"/>
                </a:cubicBezTo>
                <a:cubicBezTo>
                  <a:pt x="459" y="116"/>
                  <a:pt x="459" y="116"/>
                  <a:pt x="459" y="116"/>
                </a:cubicBezTo>
                <a:cubicBezTo>
                  <a:pt x="463" y="106"/>
                  <a:pt x="466" y="95"/>
                  <a:pt x="466" y="83"/>
                </a:cubicBezTo>
                <a:cubicBezTo>
                  <a:pt x="466" y="37"/>
                  <a:pt x="429" y="0"/>
                  <a:pt x="383" y="0"/>
                </a:cubicBezTo>
                <a:cubicBezTo>
                  <a:pt x="337" y="0"/>
                  <a:pt x="300" y="37"/>
                  <a:pt x="300" y="83"/>
                </a:cubicBezTo>
                <a:cubicBezTo>
                  <a:pt x="300" y="98"/>
                  <a:pt x="304" y="112"/>
                  <a:pt x="311" y="124"/>
                </a:cubicBezTo>
                <a:cubicBezTo>
                  <a:pt x="103" y="444"/>
                  <a:pt x="103" y="444"/>
                  <a:pt x="103" y="444"/>
                </a:cubicBezTo>
                <a:cubicBezTo>
                  <a:pt x="96" y="442"/>
                  <a:pt x="90" y="441"/>
                  <a:pt x="83" y="441"/>
                </a:cubicBezTo>
                <a:cubicBezTo>
                  <a:pt x="37" y="441"/>
                  <a:pt x="0" y="478"/>
                  <a:pt x="0" y="524"/>
                </a:cubicBezTo>
                <a:cubicBezTo>
                  <a:pt x="0" y="570"/>
                  <a:pt x="37" y="607"/>
                  <a:pt x="83" y="607"/>
                </a:cubicBezTo>
                <a:cubicBezTo>
                  <a:pt x="122" y="607"/>
                  <a:pt x="156" y="579"/>
                  <a:pt x="164" y="542"/>
                </a:cubicBezTo>
                <a:cubicBezTo>
                  <a:pt x="618" y="542"/>
                  <a:pt x="618" y="542"/>
                  <a:pt x="618" y="542"/>
                </a:cubicBezTo>
                <a:cubicBezTo>
                  <a:pt x="628" y="577"/>
                  <a:pt x="660" y="604"/>
                  <a:pt x="699" y="604"/>
                </a:cubicBezTo>
                <a:cubicBezTo>
                  <a:pt x="744" y="604"/>
                  <a:pt x="782" y="567"/>
                  <a:pt x="782" y="521"/>
                </a:cubicBezTo>
                <a:cubicBezTo>
                  <a:pt x="782" y="475"/>
                  <a:pt x="744" y="438"/>
                  <a:pt x="699" y="438"/>
                </a:cubicBezTo>
                <a:close/>
                <a:moveTo>
                  <a:pt x="326" y="143"/>
                </a:moveTo>
                <a:cubicBezTo>
                  <a:pt x="338" y="155"/>
                  <a:pt x="355" y="163"/>
                  <a:pt x="374" y="165"/>
                </a:cubicBezTo>
                <a:cubicBezTo>
                  <a:pt x="374" y="302"/>
                  <a:pt x="374" y="302"/>
                  <a:pt x="374" y="302"/>
                </a:cubicBezTo>
                <a:cubicBezTo>
                  <a:pt x="330" y="304"/>
                  <a:pt x="295" y="340"/>
                  <a:pt x="295" y="385"/>
                </a:cubicBezTo>
                <a:cubicBezTo>
                  <a:pt x="295" y="394"/>
                  <a:pt x="296" y="402"/>
                  <a:pt x="299" y="410"/>
                </a:cubicBezTo>
                <a:cubicBezTo>
                  <a:pt x="155" y="483"/>
                  <a:pt x="155" y="483"/>
                  <a:pt x="155" y="483"/>
                </a:cubicBezTo>
                <a:cubicBezTo>
                  <a:pt x="147" y="470"/>
                  <a:pt x="137" y="460"/>
                  <a:pt x="124" y="452"/>
                </a:cubicBezTo>
                <a:lnTo>
                  <a:pt x="326" y="143"/>
                </a:lnTo>
                <a:close/>
                <a:moveTo>
                  <a:pt x="166" y="524"/>
                </a:moveTo>
                <a:cubicBezTo>
                  <a:pt x="166" y="524"/>
                  <a:pt x="166" y="524"/>
                  <a:pt x="166" y="524"/>
                </a:cubicBezTo>
                <a:cubicBezTo>
                  <a:pt x="166" y="517"/>
                  <a:pt x="165" y="511"/>
                  <a:pt x="163" y="504"/>
                </a:cubicBezTo>
                <a:cubicBezTo>
                  <a:pt x="309" y="431"/>
                  <a:pt x="309" y="431"/>
                  <a:pt x="309" y="431"/>
                </a:cubicBezTo>
                <a:cubicBezTo>
                  <a:pt x="324" y="453"/>
                  <a:pt x="349" y="468"/>
                  <a:pt x="378" y="468"/>
                </a:cubicBezTo>
                <a:cubicBezTo>
                  <a:pt x="410" y="468"/>
                  <a:pt x="438" y="450"/>
                  <a:pt x="451" y="423"/>
                </a:cubicBezTo>
                <a:cubicBezTo>
                  <a:pt x="617" y="507"/>
                  <a:pt x="617" y="507"/>
                  <a:pt x="617" y="507"/>
                </a:cubicBezTo>
                <a:cubicBezTo>
                  <a:pt x="616" y="512"/>
                  <a:pt x="616" y="516"/>
                  <a:pt x="616" y="521"/>
                </a:cubicBezTo>
                <a:cubicBezTo>
                  <a:pt x="616" y="522"/>
                  <a:pt x="616" y="523"/>
                  <a:pt x="616" y="524"/>
                </a:cubicBezTo>
                <a:lnTo>
                  <a:pt x="166" y="524"/>
                </a:lnTo>
                <a:close/>
                <a:moveTo>
                  <a:pt x="624" y="485"/>
                </a:moveTo>
                <a:cubicBezTo>
                  <a:pt x="459" y="401"/>
                  <a:pt x="459" y="401"/>
                  <a:pt x="459" y="401"/>
                </a:cubicBezTo>
                <a:cubicBezTo>
                  <a:pt x="460" y="396"/>
                  <a:pt x="461" y="391"/>
                  <a:pt x="461" y="385"/>
                </a:cubicBezTo>
                <a:cubicBezTo>
                  <a:pt x="461" y="346"/>
                  <a:pt x="433" y="313"/>
                  <a:pt x="397" y="304"/>
                </a:cubicBezTo>
                <a:cubicBezTo>
                  <a:pt x="397" y="165"/>
                  <a:pt x="397" y="165"/>
                  <a:pt x="397" y="165"/>
                </a:cubicBezTo>
                <a:cubicBezTo>
                  <a:pt x="416" y="161"/>
                  <a:pt x="433" y="151"/>
                  <a:pt x="445" y="137"/>
                </a:cubicBezTo>
                <a:cubicBezTo>
                  <a:pt x="651" y="453"/>
                  <a:pt x="651" y="453"/>
                  <a:pt x="651" y="453"/>
                </a:cubicBezTo>
                <a:cubicBezTo>
                  <a:pt x="639" y="461"/>
                  <a:pt x="630" y="472"/>
                  <a:pt x="624" y="485"/>
                </a:cubicBez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7" name="Shape 427"/>
          <p:cNvSpPr/>
          <p:nvPr/>
        </p:nvSpPr>
        <p:spPr>
          <a:xfrm>
            <a:off x="2625150" y="1076474"/>
            <a:ext cx="185767" cy="309150"/>
          </a:xfrm>
          <a:custGeom>
            <a:pathLst>
              <a:path extrusionOk="0" h="400" w="239">
                <a:moveTo>
                  <a:pt x="239" y="80"/>
                </a:moveTo>
                <a:cubicBezTo>
                  <a:pt x="239" y="20"/>
                  <a:pt x="239" y="16"/>
                  <a:pt x="239" y="16"/>
                </a:cubicBezTo>
                <a:cubicBezTo>
                  <a:pt x="239" y="7"/>
                  <a:pt x="232" y="0"/>
                  <a:pt x="223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"/>
                  <a:pt x="0" y="21"/>
                  <a:pt x="0" y="80"/>
                </a:cubicBezTo>
                <a:cubicBezTo>
                  <a:pt x="0" y="140"/>
                  <a:pt x="73" y="169"/>
                  <a:pt x="73" y="200"/>
                </a:cubicBezTo>
                <a:cubicBezTo>
                  <a:pt x="73" y="231"/>
                  <a:pt x="0" y="260"/>
                  <a:pt x="0" y="320"/>
                </a:cubicBezTo>
                <a:cubicBezTo>
                  <a:pt x="0" y="379"/>
                  <a:pt x="0" y="384"/>
                  <a:pt x="0" y="384"/>
                </a:cubicBezTo>
                <a:cubicBezTo>
                  <a:pt x="0" y="393"/>
                  <a:pt x="7" y="400"/>
                  <a:pt x="16" y="400"/>
                </a:cubicBezTo>
                <a:cubicBezTo>
                  <a:pt x="30" y="400"/>
                  <a:pt x="30" y="400"/>
                  <a:pt x="30" y="400"/>
                </a:cubicBezTo>
                <a:cubicBezTo>
                  <a:pt x="32" y="400"/>
                  <a:pt x="32" y="400"/>
                  <a:pt x="32" y="400"/>
                </a:cubicBezTo>
                <a:cubicBezTo>
                  <a:pt x="207" y="400"/>
                  <a:pt x="207" y="400"/>
                  <a:pt x="207" y="400"/>
                </a:cubicBezTo>
                <a:cubicBezTo>
                  <a:pt x="210" y="400"/>
                  <a:pt x="210" y="400"/>
                  <a:pt x="210" y="400"/>
                </a:cubicBezTo>
                <a:cubicBezTo>
                  <a:pt x="223" y="400"/>
                  <a:pt x="223" y="400"/>
                  <a:pt x="223" y="400"/>
                </a:cubicBezTo>
                <a:cubicBezTo>
                  <a:pt x="232" y="400"/>
                  <a:pt x="239" y="393"/>
                  <a:pt x="239" y="384"/>
                </a:cubicBezTo>
                <a:cubicBezTo>
                  <a:pt x="239" y="384"/>
                  <a:pt x="239" y="379"/>
                  <a:pt x="239" y="320"/>
                </a:cubicBezTo>
                <a:cubicBezTo>
                  <a:pt x="239" y="260"/>
                  <a:pt x="166" y="235"/>
                  <a:pt x="166" y="200"/>
                </a:cubicBezTo>
                <a:cubicBezTo>
                  <a:pt x="166" y="166"/>
                  <a:pt x="239" y="140"/>
                  <a:pt x="239" y="80"/>
                </a:cubicBezTo>
                <a:close/>
                <a:moveTo>
                  <a:pt x="47" y="115"/>
                </a:moveTo>
                <a:cubicBezTo>
                  <a:pt x="37" y="104"/>
                  <a:pt x="32" y="93"/>
                  <a:pt x="32" y="80"/>
                </a:cubicBezTo>
                <a:cubicBezTo>
                  <a:pt x="32" y="40"/>
                  <a:pt x="32" y="40"/>
                  <a:pt x="32" y="40"/>
                </a:cubicBezTo>
                <a:cubicBezTo>
                  <a:pt x="207" y="40"/>
                  <a:pt x="207" y="40"/>
                  <a:pt x="207" y="40"/>
                </a:cubicBezTo>
                <a:cubicBezTo>
                  <a:pt x="207" y="80"/>
                  <a:pt x="207" y="80"/>
                  <a:pt x="207" y="80"/>
                </a:cubicBezTo>
                <a:cubicBezTo>
                  <a:pt x="207" y="93"/>
                  <a:pt x="201" y="103"/>
                  <a:pt x="191" y="115"/>
                </a:cubicBezTo>
                <a:lnTo>
                  <a:pt x="47" y="115"/>
                </a:lnTo>
                <a:close/>
                <a:moveTo>
                  <a:pt x="173" y="266"/>
                </a:moveTo>
                <a:cubicBezTo>
                  <a:pt x="194" y="286"/>
                  <a:pt x="207" y="301"/>
                  <a:pt x="207" y="320"/>
                </a:cubicBezTo>
                <a:cubicBezTo>
                  <a:pt x="207" y="360"/>
                  <a:pt x="207" y="360"/>
                  <a:pt x="207" y="360"/>
                </a:cubicBezTo>
                <a:cubicBezTo>
                  <a:pt x="198" y="360"/>
                  <a:pt x="198" y="360"/>
                  <a:pt x="198" y="360"/>
                </a:cubicBezTo>
                <a:cubicBezTo>
                  <a:pt x="142" y="307"/>
                  <a:pt x="142" y="307"/>
                  <a:pt x="142" y="307"/>
                </a:cubicBezTo>
                <a:cubicBezTo>
                  <a:pt x="139" y="303"/>
                  <a:pt x="134" y="301"/>
                  <a:pt x="129" y="299"/>
                </a:cubicBezTo>
                <a:cubicBezTo>
                  <a:pt x="129" y="284"/>
                  <a:pt x="129" y="284"/>
                  <a:pt x="129" y="284"/>
                </a:cubicBezTo>
                <a:cubicBezTo>
                  <a:pt x="109" y="284"/>
                  <a:pt x="109" y="284"/>
                  <a:pt x="109" y="284"/>
                </a:cubicBezTo>
                <a:cubicBezTo>
                  <a:pt x="109" y="299"/>
                  <a:pt x="109" y="299"/>
                  <a:pt x="109" y="299"/>
                </a:cubicBezTo>
                <a:cubicBezTo>
                  <a:pt x="105" y="301"/>
                  <a:pt x="100" y="303"/>
                  <a:pt x="96" y="307"/>
                </a:cubicBezTo>
                <a:cubicBezTo>
                  <a:pt x="41" y="360"/>
                  <a:pt x="41" y="360"/>
                  <a:pt x="41" y="360"/>
                </a:cubicBezTo>
                <a:cubicBezTo>
                  <a:pt x="32" y="360"/>
                  <a:pt x="32" y="360"/>
                  <a:pt x="32" y="360"/>
                </a:cubicBezTo>
                <a:cubicBezTo>
                  <a:pt x="32" y="320"/>
                  <a:pt x="32" y="320"/>
                  <a:pt x="32" y="320"/>
                </a:cubicBezTo>
                <a:cubicBezTo>
                  <a:pt x="32" y="298"/>
                  <a:pt x="50" y="281"/>
                  <a:pt x="67" y="263"/>
                </a:cubicBezTo>
                <a:cubicBezTo>
                  <a:pt x="86" y="245"/>
                  <a:pt x="105" y="226"/>
                  <a:pt x="105" y="200"/>
                </a:cubicBezTo>
                <a:cubicBezTo>
                  <a:pt x="105" y="200"/>
                  <a:pt x="105" y="199"/>
                  <a:pt x="105" y="199"/>
                </a:cubicBezTo>
                <a:cubicBezTo>
                  <a:pt x="106" y="200"/>
                  <a:pt x="108" y="200"/>
                  <a:pt x="109" y="201"/>
                </a:cubicBezTo>
                <a:cubicBezTo>
                  <a:pt x="109" y="216"/>
                  <a:pt x="109" y="216"/>
                  <a:pt x="109" y="216"/>
                </a:cubicBezTo>
                <a:cubicBezTo>
                  <a:pt x="129" y="216"/>
                  <a:pt x="129" y="216"/>
                  <a:pt x="129" y="216"/>
                </a:cubicBezTo>
                <a:cubicBezTo>
                  <a:pt x="129" y="201"/>
                  <a:pt x="129" y="201"/>
                  <a:pt x="129" y="201"/>
                </a:cubicBezTo>
                <a:cubicBezTo>
                  <a:pt x="131" y="200"/>
                  <a:pt x="133" y="200"/>
                  <a:pt x="134" y="199"/>
                </a:cubicBezTo>
                <a:cubicBezTo>
                  <a:pt x="134" y="199"/>
                  <a:pt x="134" y="200"/>
                  <a:pt x="134" y="200"/>
                </a:cubicBezTo>
                <a:cubicBezTo>
                  <a:pt x="134" y="228"/>
                  <a:pt x="155" y="249"/>
                  <a:pt x="173" y="266"/>
                </a:cubicBez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8" name="Shape 428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9" name="Shape 429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0" name="Shape 430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fr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431" name="Shape 431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32" name="Shape 432"/>
          <p:cNvCxnSpPr/>
          <p:nvPr/>
        </p:nvCxnSpPr>
        <p:spPr>
          <a:xfrm>
            <a:off x="457200" y="1962150"/>
            <a:ext cx="18288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33" name="Shape 433"/>
          <p:cNvCxnSpPr/>
          <p:nvPr/>
        </p:nvCxnSpPr>
        <p:spPr>
          <a:xfrm>
            <a:off x="2590800" y="1962150"/>
            <a:ext cx="18288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34" name="Shape 434"/>
          <p:cNvCxnSpPr/>
          <p:nvPr/>
        </p:nvCxnSpPr>
        <p:spPr>
          <a:xfrm>
            <a:off x="4724400" y="1962150"/>
            <a:ext cx="18288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35" name="Shape 435"/>
          <p:cNvCxnSpPr/>
          <p:nvPr/>
        </p:nvCxnSpPr>
        <p:spPr>
          <a:xfrm>
            <a:off x="6858000" y="1962150"/>
            <a:ext cx="18288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36" name="Shape 436"/>
          <p:cNvSpPr txBox="1"/>
          <p:nvPr/>
        </p:nvSpPr>
        <p:spPr>
          <a:xfrm>
            <a:off x="381000" y="304800"/>
            <a:ext cx="8229600" cy="5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fr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Aperçu des Gains de Performance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Shape 441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2" name="Shape 442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3" name="Shape 443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fr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444" name="Shape 444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sp>
        <p:nvSpPr>
          <p:cNvPr id="445" name="Shape 445"/>
          <p:cNvSpPr txBox="1"/>
          <p:nvPr/>
        </p:nvSpPr>
        <p:spPr>
          <a:xfrm>
            <a:off x="381000" y="304800"/>
            <a:ext cx="8229600" cy="5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fr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Raisons du Succès</a:t>
            </a:r>
          </a:p>
        </p:txBody>
      </p:sp>
      <p:sp>
        <p:nvSpPr>
          <p:cNvPr id="446" name="Shape 446"/>
          <p:cNvSpPr txBox="1"/>
          <p:nvPr/>
        </p:nvSpPr>
        <p:spPr>
          <a:xfrm>
            <a:off x="485060" y="1012700"/>
            <a:ext cx="7881600" cy="328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GCP, GSuite, Open Source</a:t>
            </a:r>
          </a:p>
          <a:p>
            <a:pPr lvl="0" rtl="0">
              <a:spcBef>
                <a:spcPts val="600"/>
              </a:spcBef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Une équipe très agile, expérimentée, innovante, compétente</a:t>
            </a:r>
          </a:p>
          <a:p>
            <a:pPr lvl="0" rtl="0">
              <a:spcBef>
                <a:spcPts val="60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Une </a:t>
            </a:r>
            <a:r>
              <a:rPr b="1"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bonne communication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entre l’équipe SenTai et l’équipe Canaccord (Google Hangout)</a:t>
            </a:r>
          </a:p>
          <a:p>
            <a:pPr lvl="0" rtl="0">
              <a:spcBef>
                <a:spcPts val="600"/>
              </a:spcBef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Un rapport de </a:t>
            </a:r>
            <a:r>
              <a:rPr b="1"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confiance croissant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au cours du temps avec Canaccord</a:t>
            </a:r>
          </a:p>
          <a:p>
            <a:pPr lvl="0" rtl="0">
              <a:spcBef>
                <a:spcPts val="600"/>
              </a:spcBef>
              <a:buNone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Un fonctionnement en </a:t>
            </a:r>
            <a:r>
              <a:rPr b="1"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mode “Startup”</a:t>
            </a: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:</a:t>
            </a:r>
          </a:p>
          <a:p>
            <a:pPr indent="-304800" lvl="0" marL="914400" rtl="0">
              <a:spcBef>
                <a:spcPts val="600"/>
              </a:spcBef>
              <a:buClr>
                <a:srgbClr val="757575"/>
              </a:buClr>
              <a:buSzPct val="100000"/>
              <a:buFont typeface="Roboto"/>
              <a:buChar char="●"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Ouverture d’esprit de la part de Canaccord</a:t>
            </a:r>
          </a:p>
          <a:p>
            <a:pPr indent="-304800" lvl="0" marL="914400" rtl="0">
              <a:spcBef>
                <a:spcPts val="600"/>
              </a:spcBef>
              <a:buClr>
                <a:srgbClr val="757575"/>
              </a:buClr>
              <a:buSzPct val="100000"/>
              <a:buFont typeface="Roboto"/>
              <a:buChar char="●"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Autonomie et Indépendance quasi totale sur les choix des solutions techniques</a:t>
            </a:r>
          </a:p>
          <a:p>
            <a:pPr indent="-304800" lvl="0" marL="914400" rtl="0">
              <a:spcBef>
                <a:spcPts val="600"/>
              </a:spcBef>
              <a:buClr>
                <a:srgbClr val="757575"/>
              </a:buClr>
              <a:buSzPct val="100000"/>
              <a:buFont typeface="Roboto"/>
              <a:buChar char="●"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Challenge au sein de l’équipe</a:t>
            </a:r>
          </a:p>
          <a:p>
            <a:pPr indent="-304800" lvl="0" marL="914400" rtl="0">
              <a:spcBef>
                <a:spcPts val="600"/>
              </a:spcBef>
              <a:buClr>
                <a:srgbClr val="757575"/>
              </a:buClr>
              <a:buSzPct val="100000"/>
              <a:buFont typeface="Roboto"/>
              <a:buChar char="●"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Travail en binôme sur les grandes tâches</a:t>
            </a:r>
          </a:p>
          <a:p>
            <a:pPr indent="-304800" lvl="0" marL="914400" rtl="0">
              <a:spcBef>
                <a:spcPts val="600"/>
              </a:spcBef>
              <a:buClr>
                <a:srgbClr val="757575"/>
              </a:buClr>
              <a:buSzPct val="100000"/>
              <a:buFont typeface="Roboto"/>
              <a:buChar char="●"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Longévité de travail</a:t>
            </a:r>
          </a:p>
          <a:p>
            <a:pPr lvl="0" rtl="0">
              <a:spcBef>
                <a:spcPts val="60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sz="1200">
              <a:solidFill>
                <a:srgbClr val="75757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/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fld id="{00000000-1234-1234-1234-123412341234}" type="slidenum">
              <a:rPr lang="fr" sz="1000">
                <a:solidFill>
                  <a:srgbClr val="595959"/>
                </a:solidFill>
              </a:rPr>
              <a:t>‹#›</a:t>
            </a:fld>
          </a:p>
        </p:txBody>
      </p:sp>
      <p:sp>
        <p:nvSpPr>
          <p:cNvPr id="73" name="Shape 73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Shape 74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Shape 75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fr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76" name="Shape 76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Shape 77"/>
          <p:cNvSpPr txBox="1"/>
          <p:nvPr/>
        </p:nvSpPr>
        <p:spPr>
          <a:xfrm>
            <a:off x="381000" y="3048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fr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SenTai  \\</a:t>
            </a:r>
          </a:p>
        </p:txBody>
      </p:sp>
      <p:sp>
        <p:nvSpPr>
          <p:cNvPr id="78" name="Shape 78"/>
          <p:cNvSpPr txBox="1"/>
          <p:nvPr/>
        </p:nvSpPr>
        <p:spPr>
          <a:xfrm>
            <a:off x="381000" y="864675"/>
            <a:ext cx="8436900" cy="363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b="1"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SenTai</a:t>
            </a:r>
            <a:r>
              <a:rPr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: </a:t>
            </a:r>
            <a: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Structure de conseil en dev. Open Source, Infrastructure, Big Data, et Data Science, spécialisée en FinTech, basée à Paris depuis 2013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b="1"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Equipe: </a:t>
            </a:r>
            <a: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Groupe de Scientifiques, Ingénieurs, DevOps (Développeurs &amp; Opérations) - Equipe qui peut grandir grâce à son réseau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b="1"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Collaboration: </a:t>
            </a:r>
            <a: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Depuis 10 ans, dans des startups de Silicon Valley, Paris, et sur une multitude de projets basés à Paris et à Londres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b="1"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Expérience: </a:t>
            </a:r>
            <a: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+10 ans d'expérience dans l’Industrie Financière. Plateforme (Quest), Système Bancaire  (Banque de France), Infra et Big Data (AXA, SG, BNP), Data Science (Trading Algo, Aéronautique, GeoLoc)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b="1"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Formation: </a:t>
            </a:r>
            <a: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Recherche Scientifique (Mathématique &amp; Physique), Ingénierie Informatique (Dev, Infra, Big Data), Finance (Trading, Quant, Modélisation &amp; Data Science), </a:t>
            </a:r>
          </a:p>
        </p:txBody>
      </p:sp>
      <p:pic>
        <p:nvPicPr>
          <p:cNvPr descr="SENTAI.jpg" id="79" name="Shape 79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84750" y="493674"/>
            <a:ext cx="1488474" cy="252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Shape 451"/>
          <p:cNvSpPr txBox="1"/>
          <p:nvPr/>
        </p:nvSpPr>
        <p:spPr>
          <a:xfrm>
            <a:off x="381000" y="304800"/>
            <a:ext cx="8229600" cy="55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fr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Google Cloud Platform</a:t>
            </a:r>
          </a:p>
        </p:txBody>
      </p:sp>
      <p:sp>
        <p:nvSpPr>
          <p:cNvPr id="452" name="Shape 452"/>
          <p:cNvSpPr txBox="1"/>
          <p:nvPr/>
        </p:nvSpPr>
        <p:spPr>
          <a:xfrm>
            <a:off x="381000" y="1016050"/>
            <a:ext cx="7312800" cy="30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De plus en plus de sociétés adopte le cloud pour des projets clés !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Canaccord Genuity est l’une d’elle grâce à Quest:</a:t>
            </a:r>
          </a:p>
          <a:p>
            <a:pPr indent="-228600" lvl="0" marL="457200" rtl="0">
              <a:lnSpc>
                <a:spcPct val="90000"/>
              </a:lnSpc>
              <a:spcBef>
                <a:spcPts val="1200"/>
              </a:spcBef>
              <a:buClr>
                <a:srgbClr val="757575"/>
              </a:buClr>
              <a:buFont typeface="Roboto"/>
              <a:buChar char="➢"/>
            </a:pPr>
            <a: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SenTai a effectué la transition vers le cloud: laissant une infrastructure Microsoft “bare-metal” pour adopter l’Open Source et Google Cloud Platform!</a:t>
            </a:r>
            <a:br>
              <a:rPr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</a:p>
          <a:p>
            <a:pPr indent="-228600" lvl="0" marL="457200" rtl="0">
              <a:lnSpc>
                <a:spcPct val="90000"/>
              </a:lnSpc>
              <a:spcBef>
                <a:spcPts val="1200"/>
              </a:spcBef>
              <a:buClr>
                <a:srgbClr val="757575"/>
              </a:buClr>
              <a:buFont typeface="Roboto"/>
              <a:buChar char="➢"/>
            </a:pPr>
            <a:r>
              <a:rPr b="1" lang="fr">
                <a:solidFill>
                  <a:srgbClr val="005BAC"/>
                </a:solidFill>
                <a:latin typeface="Roboto"/>
                <a:ea typeface="Roboto"/>
                <a:cs typeface="Roboto"/>
                <a:sym typeface="Roboto"/>
              </a:rPr>
              <a:t>Sen</a:t>
            </a:r>
            <a:r>
              <a:rPr b="1" lang="fr">
                <a:solidFill>
                  <a:srgbClr val="BF0A1D"/>
                </a:solidFill>
                <a:latin typeface="Roboto"/>
                <a:ea typeface="Roboto"/>
                <a:cs typeface="Roboto"/>
                <a:sym typeface="Roboto"/>
              </a:rPr>
              <a:t>Tai</a:t>
            </a:r>
            <a:r>
              <a:rPr b="1"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est parfaitement positionnée pour vous accompagner dans vos projets de développement ou de migration Cloud sur GCP, quelle que soit l’Industrie concernée</a:t>
            </a:r>
          </a:p>
        </p:txBody>
      </p:sp>
      <p:sp>
        <p:nvSpPr>
          <p:cNvPr id="453" name="Shape 453"/>
          <p:cNvSpPr txBox="1"/>
          <p:nvPr>
            <p:ph type="ctrTitle"/>
          </p:nvPr>
        </p:nvSpPr>
        <p:spPr>
          <a:xfrm>
            <a:off x="381000" y="4055850"/>
            <a:ext cx="7664700" cy="649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l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t/>
            </a:r>
            <a:endParaRPr sz="1200"/>
          </a:p>
          <a:p>
            <a:pPr lvl="0" rtl="0" algn="l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fr" sz="1200"/>
              <a:t>Etude de cas complète: </a:t>
            </a:r>
            <a:r>
              <a:rPr lang="fr" sz="1200" u="sng">
                <a:solidFill>
                  <a:srgbClr val="4285F4"/>
                </a:solidFill>
                <a:hlinkClick r:id="rId3"/>
              </a:rPr>
              <a:t>https://sentai.eu/quest/</a:t>
            </a:r>
            <a:r>
              <a:rPr lang="fr" sz="1200">
                <a:solidFill>
                  <a:srgbClr val="4285F4"/>
                </a:solidFill>
              </a:rPr>
              <a:t> - </a:t>
            </a:r>
            <a:r>
              <a:rPr lang="fr" sz="1200" u="sng">
                <a:solidFill>
                  <a:srgbClr val="4285F4"/>
                </a:solidFill>
                <a:highlight>
                  <a:srgbClr val="FFFFFF"/>
                </a:highlight>
                <a:hlinkClick r:id="rId4"/>
              </a:rPr>
              <a:t>h</a:t>
            </a:r>
            <a:r>
              <a:rPr lang="fr" sz="1200" u="sng">
                <a:solidFill>
                  <a:srgbClr val="4285F4"/>
                </a:solidFill>
                <a:highlight>
                  <a:srgbClr val="FFFFFF"/>
                </a:highlight>
                <a:hlinkClick r:id="rId5"/>
              </a:rPr>
              <a:t>ttps://cloud.google.com/customers/canaccord-genuity/</a:t>
            </a:r>
          </a:p>
        </p:txBody>
      </p:sp>
      <p:sp>
        <p:nvSpPr>
          <p:cNvPr id="454" name="Shape 454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5" name="Shape 455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6" name="Shape 456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fr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457" name="Shape 457"/>
          <p:cNvPicPr preferRelativeResize="0"/>
          <p:nvPr/>
        </p:nvPicPr>
        <p:blipFill rotWithShape="1">
          <a:blip r:embed="rId6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Shape 46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3" name="Shape 463"/>
          <p:cNvSpPr txBox="1"/>
          <p:nvPr/>
        </p:nvSpPr>
        <p:spPr>
          <a:xfrm>
            <a:off x="469789" y="211455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fr" sz="3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Merci!</a:t>
            </a:r>
          </a:p>
        </p:txBody>
      </p:sp>
      <p:sp>
        <p:nvSpPr>
          <p:cNvPr id="464" name="Shape 464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fr" sz="800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465" name="Shape 465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sp>
        <p:nvSpPr>
          <p:cNvPr id="466" name="Shape 466"/>
          <p:cNvSpPr txBox="1"/>
          <p:nvPr/>
        </p:nvSpPr>
        <p:spPr>
          <a:xfrm>
            <a:off x="3593675" y="2995225"/>
            <a:ext cx="19812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fr" u="sng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  <a:hlinkClick r:id="rId4"/>
              </a:rPr>
              <a:t>david@sentai.eu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Shape 471"/>
          <p:cNvSpPr txBox="1"/>
          <p:nvPr>
            <p:ph type="ctrTitle"/>
          </p:nvPr>
        </p:nvSpPr>
        <p:spPr>
          <a:xfrm>
            <a:off x="311700" y="744575"/>
            <a:ext cx="8520600" cy="31905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r"/>
              <a:t>ANNEXE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fr" sz="1800"/>
              <a:t>(Technique)</a:t>
            </a:r>
          </a:p>
        </p:txBody>
      </p:sp>
      <p:sp>
        <p:nvSpPr>
          <p:cNvPr id="472" name="Shape 472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3" name="Shape 473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4" name="Shape 474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fr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475" name="Shape 475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_lockup_cloud_light_lockup_cloud_platform_color.png" id="480" name="Shape 480"/>
          <p:cNvPicPr preferRelativeResize="0"/>
          <p:nvPr/>
        </p:nvPicPr>
        <p:blipFill rotWithShape="1">
          <a:blip r:embed="rId4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sp>
        <p:nvSpPr>
          <p:cNvPr id="481" name="Shape 481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2" name="Shape 482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logo_lockup_cloud_light_lockup_cloud_platform_color.png" id="483" name="Shape 483"/>
          <p:cNvPicPr preferRelativeResize="0"/>
          <p:nvPr/>
        </p:nvPicPr>
        <p:blipFill rotWithShape="1">
          <a:blip r:embed="rId4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sp>
        <p:nvSpPr>
          <p:cNvPr id="484" name="Shape 484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fr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QUEST 2.0 - Google Branding 2.png" id="485" name="Shape 48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19774" y="61150"/>
            <a:ext cx="7104446" cy="4642425"/>
          </a:xfrm>
          <a:prstGeom prst="rect">
            <a:avLst/>
          </a:prstGeom>
          <a:noFill/>
          <a:ln>
            <a:noFill/>
          </a:ln>
        </p:spPr>
      </p:pic>
      <p:sp>
        <p:nvSpPr>
          <p:cNvPr id="486" name="Shape 486"/>
          <p:cNvSpPr txBox="1"/>
          <p:nvPr/>
        </p:nvSpPr>
        <p:spPr>
          <a:xfrm>
            <a:off x="175500" y="61150"/>
            <a:ext cx="1655700" cy="6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fr">
                <a:solidFill>
                  <a:srgbClr val="666666"/>
                </a:solidFill>
              </a:rPr>
              <a:t>Architecture</a:t>
            </a:r>
            <a:br>
              <a:rPr lang="fr">
                <a:solidFill>
                  <a:srgbClr val="666666"/>
                </a:solidFill>
              </a:rPr>
            </a:br>
            <a:r>
              <a:rPr lang="fr">
                <a:solidFill>
                  <a:srgbClr val="666666"/>
                </a:solidFill>
              </a:rPr>
              <a:t>GCP &amp; G Suite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Shape 491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2" name="Shape 492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3" name="Shape 493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fr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494" name="Shape 494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sp>
        <p:nvSpPr>
          <p:cNvPr id="495" name="Shape 495"/>
          <p:cNvSpPr txBox="1"/>
          <p:nvPr/>
        </p:nvSpPr>
        <p:spPr>
          <a:xfrm>
            <a:off x="631700" y="354000"/>
            <a:ext cx="8229600" cy="5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fr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Technology Stack (software)</a:t>
            </a:r>
          </a:p>
        </p:txBody>
      </p:sp>
      <p:sp>
        <p:nvSpPr>
          <p:cNvPr id="496" name="Shape 496"/>
          <p:cNvSpPr txBox="1"/>
          <p:nvPr/>
        </p:nvSpPr>
        <p:spPr>
          <a:xfrm>
            <a:off x="631700" y="1132875"/>
            <a:ext cx="7457700" cy="33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279400" lvl="0" marL="457200" rtl="0">
              <a:lnSpc>
                <a:spcPct val="100000"/>
              </a:lnSpc>
              <a:spcBef>
                <a:spcPts val="0"/>
              </a:spcBef>
              <a:buClr>
                <a:srgbClr val="757575"/>
              </a:buClr>
              <a:buChar char="●"/>
            </a:pPr>
            <a:r>
              <a:rPr lang="fr">
                <a:solidFill>
                  <a:srgbClr val="757575"/>
                </a:solidFill>
              </a:rPr>
              <a:t>Docker Containers (OS virtualisation, portability and ease of deployment)</a:t>
            </a:r>
          </a:p>
          <a:p>
            <a:pPr indent="-279400" lvl="0" marL="457200" rtl="0">
              <a:lnSpc>
                <a:spcPct val="100000"/>
              </a:lnSpc>
              <a:spcBef>
                <a:spcPts val="0"/>
              </a:spcBef>
              <a:buClr>
                <a:srgbClr val="757575"/>
              </a:buClr>
              <a:buChar char="●"/>
            </a:pPr>
            <a:r>
              <a:rPr lang="fr">
                <a:solidFill>
                  <a:srgbClr val="757575"/>
                </a:solidFill>
              </a:rPr>
              <a:t>Debian 8 (Linux operating system)</a:t>
            </a:r>
          </a:p>
          <a:p>
            <a:pPr indent="-279400" lvl="0" marL="457200" rtl="0">
              <a:lnSpc>
                <a:spcPct val="100000"/>
              </a:lnSpc>
              <a:spcBef>
                <a:spcPts val="0"/>
              </a:spcBef>
              <a:buClr>
                <a:srgbClr val="757575"/>
              </a:buClr>
              <a:buChar char="●"/>
            </a:pPr>
            <a:r>
              <a:rPr lang="fr">
                <a:solidFill>
                  <a:srgbClr val="757575"/>
                </a:solidFill>
              </a:rPr>
              <a:t>Ansible, Jenkins, Hubot, Nginx (provisioning, automation, deployment, proxy)</a:t>
            </a:r>
          </a:p>
          <a:p>
            <a:pPr indent="-279400" lvl="0" marL="457200" rtl="0">
              <a:lnSpc>
                <a:spcPct val="100000"/>
              </a:lnSpc>
              <a:spcBef>
                <a:spcPts val="0"/>
              </a:spcBef>
              <a:buClr>
                <a:srgbClr val="757575"/>
              </a:buClr>
              <a:buChar char="●"/>
            </a:pPr>
            <a:r>
              <a:rPr lang="fr">
                <a:solidFill>
                  <a:srgbClr val="757575"/>
                </a:solidFill>
              </a:rPr>
              <a:t>Java 8 (programming language), Antlr (language builder)</a:t>
            </a:r>
          </a:p>
          <a:p>
            <a:pPr indent="-279400" lvl="0" marL="457200" rtl="0">
              <a:lnSpc>
                <a:spcPct val="100000"/>
              </a:lnSpc>
              <a:spcBef>
                <a:spcPts val="0"/>
              </a:spcBef>
              <a:buClr>
                <a:srgbClr val="757575"/>
              </a:buClr>
              <a:buChar char="●"/>
            </a:pPr>
            <a:r>
              <a:rPr b="1" lang="fr">
                <a:solidFill>
                  <a:srgbClr val="4285F4"/>
                </a:solidFill>
              </a:rPr>
              <a:t>NoDB</a:t>
            </a:r>
            <a:r>
              <a:rPr lang="fr">
                <a:solidFill>
                  <a:srgbClr val="757575"/>
                </a:solidFill>
              </a:rPr>
              <a:t>, entirely </a:t>
            </a:r>
            <a:r>
              <a:rPr lang="fr">
                <a:solidFill>
                  <a:srgbClr val="757575"/>
                </a:solidFill>
              </a:rPr>
              <a:t>File System</a:t>
            </a:r>
            <a:r>
              <a:rPr lang="fr">
                <a:solidFill>
                  <a:srgbClr val="757575"/>
                </a:solidFill>
              </a:rPr>
              <a:t> based to optimize 200+ stage computational speed.</a:t>
            </a:r>
          </a:p>
          <a:p>
            <a:pPr indent="-279400" lvl="0" marL="457200" rtl="0">
              <a:lnSpc>
                <a:spcPct val="100000"/>
              </a:lnSpc>
              <a:spcBef>
                <a:spcPts val="0"/>
              </a:spcBef>
              <a:buClr>
                <a:srgbClr val="757575"/>
              </a:buClr>
              <a:buChar char="●"/>
            </a:pPr>
            <a:r>
              <a:rPr lang="fr">
                <a:solidFill>
                  <a:srgbClr val="757575"/>
                </a:solidFill>
              </a:rPr>
              <a:t>StackDriver (monitoring), Swagger (API documentation)</a:t>
            </a:r>
          </a:p>
          <a:p>
            <a:pPr indent="-279400" lvl="0" marL="457200" rtl="0">
              <a:lnSpc>
                <a:spcPct val="100000"/>
              </a:lnSpc>
              <a:spcBef>
                <a:spcPts val="0"/>
              </a:spcBef>
              <a:buClr>
                <a:srgbClr val="757575"/>
              </a:buClr>
              <a:buChar char="●"/>
            </a:pPr>
            <a:r>
              <a:rPr lang="fr">
                <a:solidFill>
                  <a:srgbClr val="757575"/>
                </a:solidFill>
              </a:rPr>
              <a:t>Web 2.0 (REST, Bootstrap, AngularJS, Coffeescript, Javascript)</a:t>
            </a:r>
          </a:p>
          <a:p>
            <a:pPr indent="-279400" lvl="0" marL="457200" rtl="0">
              <a:lnSpc>
                <a:spcPct val="100000"/>
              </a:lnSpc>
              <a:spcBef>
                <a:spcPts val="0"/>
              </a:spcBef>
              <a:buClr>
                <a:srgbClr val="757575"/>
              </a:buClr>
              <a:buChar char="●"/>
            </a:pPr>
            <a:r>
              <a:rPr lang="fr">
                <a:solidFill>
                  <a:srgbClr val="757575"/>
                </a:solidFill>
              </a:rPr>
              <a:t>Post computational analysis: Google Big Query, Google Sheets, </a:t>
            </a:r>
            <a:r>
              <a:rPr lang="fr">
                <a:solidFill>
                  <a:srgbClr val="757575"/>
                </a:solidFill>
              </a:rPr>
              <a:t>Tableau, </a:t>
            </a:r>
            <a:r>
              <a:rPr lang="fr">
                <a:solidFill>
                  <a:srgbClr val="757575"/>
                </a:solidFill>
              </a:rPr>
              <a:t>APIs</a:t>
            </a:r>
          </a:p>
          <a:p>
            <a:pPr indent="-279400" lvl="0" marL="457200" rtl="0">
              <a:spcBef>
                <a:spcPts val="0"/>
              </a:spcBef>
              <a:buClr>
                <a:srgbClr val="757575"/>
              </a:buClr>
              <a:buChar char="●"/>
            </a:pPr>
            <a:r>
              <a:rPr lang="fr">
                <a:solidFill>
                  <a:srgbClr val="757575"/>
                </a:solidFill>
              </a:rPr>
              <a:t>(SaaS): Atlassian Jira, BitBucket, Slack, Trello (bug tracking, Git DVCS, collaboration)</a:t>
            </a:r>
          </a:p>
          <a:p>
            <a:pPr indent="-279400" lvl="0" marL="457200" rtl="0">
              <a:spcBef>
                <a:spcPts val="0"/>
              </a:spcBef>
              <a:buClr>
                <a:srgbClr val="757575"/>
              </a:buClr>
              <a:buChar char="●"/>
            </a:pPr>
            <a:r>
              <a:rPr lang="fr">
                <a:solidFill>
                  <a:srgbClr val="757575"/>
                </a:solidFill>
              </a:rPr>
              <a:t>GSuite: Google Sheets, Docs, Hangouts, Keep, Calendar, Drive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1200">
              <a:solidFill>
                <a:srgbClr val="757575"/>
              </a:solidFill>
            </a:endParaRPr>
          </a:p>
          <a:p>
            <a:pPr lvl="0" rtl="0">
              <a:lnSpc>
                <a:spcPct val="175000"/>
              </a:lnSpc>
              <a:spcBef>
                <a:spcPts val="0"/>
              </a:spcBef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/>
        </p:nvSpPr>
        <p:spPr>
          <a:xfrm>
            <a:off x="381000" y="3048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fr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Plan</a:t>
            </a:r>
          </a:p>
        </p:txBody>
      </p:sp>
      <p:sp>
        <p:nvSpPr>
          <p:cNvPr id="85" name="Shape 85"/>
          <p:cNvSpPr txBox="1"/>
          <p:nvPr/>
        </p:nvSpPr>
        <p:spPr>
          <a:xfrm>
            <a:off x="448625" y="1095175"/>
            <a:ext cx="5853600" cy="37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fr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01  </a:t>
            </a:r>
            <a:r>
              <a:rPr lang="fr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Pourquoi migrer sur le Cloud ?</a:t>
            </a:r>
          </a:p>
          <a:p>
            <a:pPr lvl="0" rtl="0">
              <a:lnSpc>
                <a:spcPct val="90000"/>
              </a:lnSpc>
              <a:spcBef>
                <a:spcPts val="1800"/>
              </a:spcBef>
              <a:buNone/>
            </a:pPr>
            <a:r>
              <a:rPr lang="fr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02  </a:t>
            </a:r>
            <a:r>
              <a:rPr lang="fr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La Plateforme de Valorisation d’Actions Quest</a:t>
            </a:r>
            <a:br>
              <a:rPr lang="fr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fr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	• Qu’est-ce que Quest</a:t>
            </a:r>
            <a:r>
              <a:rPr baseline="30000" lang="fr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®</a:t>
            </a:r>
            <a:r>
              <a:rPr lang="fr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 ?</a:t>
            </a:r>
            <a:br>
              <a:rPr lang="fr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fr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	• Limitations avant la migration ?</a:t>
            </a:r>
            <a:br>
              <a:rPr lang="fr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fr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	• Raisons de ces limitations ?</a:t>
            </a:r>
          </a:p>
          <a:p>
            <a:pPr lvl="0" rtl="0">
              <a:lnSpc>
                <a:spcPct val="90000"/>
              </a:lnSpc>
              <a:spcBef>
                <a:spcPts val="1800"/>
              </a:spcBef>
              <a:buNone/>
            </a:pPr>
            <a:r>
              <a:rPr lang="fr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03  </a:t>
            </a:r>
            <a:r>
              <a:rPr lang="fr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Migration</a:t>
            </a:r>
            <a:br>
              <a:rPr lang="fr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fr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	• Challenges (Difficultés)</a:t>
            </a:r>
            <a:br>
              <a:rPr lang="fr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fr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	• Chronologie</a:t>
            </a:r>
            <a:br>
              <a:rPr lang="fr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fr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	• Comparaison d’Infrastructure Cloud GCP vs MS “Bare Metal”</a:t>
            </a:r>
          </a:p>
          <a:p>
            <a:pPr lvl="0" rtl="0">
              <a:lnSpc>
                <a:spcPct val="90000"/>
              </a:lnSpc>
              <a:spcBef>
                <a:spcPts val="1800"/>
              </a:spcBef>
              <a:buNone/>
            </a:pPr>
            <a:r>
              <a:rPr lang="fr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04  </a:t>
            </a:r>
            <a:r>
              <a:rPr lang="fr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Bénéfices</a:t>
            </a:r>
            <a:br>
              <a:rPr lang="fr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fr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	• Gains (Evolutivité, Performance, Agilité, Sécurité)</a:t>
            </a:r>
            <a:br>
              <a:rPr lang="fr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fr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	• Réduction de Coûts</a:t>
            </a:r>
            <a:br>
              <a:rPr lang="fr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fr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	• Réduction des risques</a:t>
            </a:r>
            <a:br>
              <a:rPr lang="fr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fr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	• Retour utilisateur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3A3A3A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Shape 91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fr" sz="800" u="none" cap="none" strike="noStrike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92" name="Shape 92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Shape 93"/>
          <p:cNvSpPr txBox="1"/>
          <p:nvPr/>
        </p:nvSpPr>
        <p:spPr>
          <a:xfrm>
            <a:off x="304800" y="2456400"/>
            <a:ext cx="8229600" cy="11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t/>
            </a:r>
            <a:endParaRPr sz="1800">
              <a:solidFill>
                <a:srgbClr val="ACACAC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" name="Shape 94"/>
          <p:cNvSpPr txBox="1"/>
          <p:nvPr/>
        </p:nvSpPr>
        <p:spPr>
          <a:xfrm>
            <a:off x="304800" y="1428750"/>
            <a:ext cx="5792400" cy="1285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fr" sz="4000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01</a:t>
            </a:r>
            <a:r>
              <a:rPr lang="fr" sz="4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fr" sz="4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Pourquoi migrer sur le Cloud 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/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fld id="{00000000-1234-1234-1234-123412341234}" type="slidenum">
              <a:rPr lang="fr" sz="1000">
                <a:solidFill>
                  <a:srgbClr val="595959"/>
                </a:solidFill>
              </a:rPr>
              <a:t>‹#›</a:t>
            </a:fld>
          </a:p>
        </p:txBody>
      </p:sp>
      <p:sp>
        <p:nvSpPr>
          <p:cNvPr id="100" name="Shape 100"/>
          <p:cNvSpPr txBox="1"/>
          <p:nvPr/>
        </p:nvSpPr>
        <p:spPr>
          <a:xfrm>
            <a:off x="381000" y="3048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fr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Pourquoi migrer des projets clés sur le Cloud ?</a:t>
            </a:r>
            <a:r>
              <a:rPr lang="fr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</a:p>
        </p:txBody>
      </p:sp>
      <p:sp>
        <p:nvSpPr>
          <p:cNvPr id="101" name="Shape 101"/>
          <p:cNvSpPr/>
          <p:nvPr/>
        </p:nvSpPr>
        <p:spPr>
          <a:xfrm>
            <a:off x="457200" y="1276350"/>
            <a:ext cx="39624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Aujourd’hui</a:t>
            </a:r>
            <a:r>
              <a:rPr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 \\ </a:t>
            </a:r>
            <a:br>
              <a:rPr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Problèmes de plateformes existantes:</a:t>
            </a:r>
          </a:p>
        </p:txBody>
      </p:sp>
      <p:cxnSp>
        <p:nvCxnSpPr>
          <p:cNvPr id="102" name="Shape 102"/>
          <p:cNvCxnSpPr/>
          <p:nvPr/>
        </p:nvCxnSpPr>
        <p:spPr>
          <a:xfrm>
            <a:off x="457200" y="1962150"/>
            <a:ext cx="39624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3" name="Shape 103"/>
          <p:cNvSpPr/>
          <p:nvPr/>
        </p:nvSpPr>
        <p:spPr>
          <a:xfrm>
            <a:off x="457200" y="2114550"/>
            <a:ext cx="3962400" cy="23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-304800" lvl="0" marL="457200" marR="0" rtl="0" algn="l">
              <a:spcBef>
                <a:spcPts val="600"/>
              </a:spcBef>
              <a:buClr>
                <a:srgbClr val="757575"/>
              </a:buClr>
              <a:buSzPct val="100000"/>
              <a:buFont typeface="Roboto"/>
              <a:buChar char="●"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Coûts élevés - Inefficacité - Maintenance - Manque de scalabilité (évolutivité)</a:t>
            </a:r>
          </a:p>
          <a:p>
            <a:pPr lvl="0" marR="0" rtl="0" algn="l">
              <a:spcBef>
                <a:spcPts val="600"/>
              </a:spcBef>
              <a:buNone/>
            </a:pPr>
            <a:r>
              <a:t/>
            </a:r>
            <a:endParaRPr sz="1200">
              <a:solidFill>
                <a:srgbClr val="757575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marR="0" rtl="0" algn="l">
              <a:spcBef>
                <a:spcPts val="600"/>
              </a:spcBef>
              <a:buClr>
                <a:srgbClr val="757575"/>
              </a:buClr>
              <a:buSzPct val="100000"/>
              <a:buFont typeface="Roboto"/>
              <a:buChar char="●"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Cycles de développement longs (lenteur de développement)</a:t>
            </a:r>
          </a:p>
          <a:p>
            <a:pPr lvl="0" marR="0" rtl="0" algn="l">
              <a:spcBef>
                <a:spcPts val="600"/>
              </a:spcBef>
              <a:buNone/>
            </a:pPr>
            <a:r>
              <a:t/>
            </a:r>
            <a:endParaRPr sz="1200">
              <a:solidFill>
                <a:srgbClr val="757575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marR="0" rtl="0" algn="l">
              <a:spcBef>
                <a:spcPts val="600"/>
              </a:spcBef>
              <a:buClr>
                <a:srgbClr val="757575"/>
              </a:buClr>
              <a:buSzPct val="100000"/>
              <a:buFont typeface="Roboto"/>
              <a:buChar char="●"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Complexité Inhérente: composantes hétérogènes assemblées durant la vie de l’application (instabilité)</a:t>
            </a:r>
          </a:p>
          <a:p>
            <a:pPr indent="0" lvl="0" marL="0" marR="0" rtl="0" algn="l">
              <a:spcBef>
                <a:spcPts val="600"/>
              </a:spcBef>
              <a:buNone/>
            </a:pPr>
            <a:r>
              <a:t/>
            </a:r>
            <a:endParaRPr sz="1200">
              <a:solidFill>
                <a:srgbClr val="757575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spcBef>
                <a:spcPts val="600"/>
              </a:spcBef>
              <a:buNone/>
            </a:pPr>
            <a:r>
              <a:t/>
            </a:r>
            <a:endParaRPr sz="1200">
              <a:solidFill>
                <a:srgbClr val="75757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4724400" y="1276350"/>
            <a:ext cx="39624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Demain</a:t>
            </a:r>
            <a:r>
              <a:rPr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 \\ </a:t>
            </a:r>
            <a:br>
              <a:rPr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fr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Avantages des plateformes sur le Cloud</a:t>
            </a:r>
          </a:p>
        </p:txBody>
      </p:sp>
      <p:cxnSp>
        <p:nvCxnSpPr>
          <p:cNvPr id="105" name="Shape 105"/>
          <p:cNvCxnSpPr/>
          <p:nvPr/>
        </p:nvCxnSpPr>
        <p:spPr>
          <a:xfrm>
            <a:off x="4724400" y="1962150"/>
            <a:ext cx="39624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6" name="Shape 106"/>
          <p:cNvSpPr/>
          <p:nvPr/>
        </p:nvSpPr>
        <p:spPr>
          <a:xfrm>
            <a:off x="4724400" y="2114550"/>
            <a:ext cx="3962400" cy="23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-304800" lvl="0" marL="457200" marR="0" rtl="0" algn="l">
              <a:spcBef>
                <a:spcPts val="600"/>
              </a:spcBef>
              <a:buClr>
                <a:srgbClr val="757575"/>
              </a:buClr>
              <a:buSzPct val="100000"/>
              <a:buFont typeface="Roboto"/>
              <a:buChar char="●"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Solutions gérées (IaaS, PaaS): Evolutivité, Flexibilité, Sécurité, Economie et Performance - Sans maintenance!</a:t>
            </a:r>
            <a:b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</a:p>
          <a:p>
            <a:pPr indent="-304800" lvl="0" marL="457200" marR="0" rtl="0" algn="l">
              <a:spcBef>
                <a:spcPts val="600"/>
              </a:spcBef>
              <a:buClr>
                <a:srgbClr val="757575"/>
              </a:buClr>
              <a:buSzPct val="100000"/>
              <a:buFont typeface="Roboto"/>
              <a:buChar char="●"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Implémentation rapide (grâce aux services et hardware gérés)</a:t>
            </a:r>
          </a:p>
          <a:p>
            <a:pPr lvl="0" marR="0" rtl="0" algn="l">
              <a:spcBef>
                <a:spcPts val="600"/>
              </a:spcBef>
              <a:buNone/>
            </a:pPr>
            <a:r>
              <a:t/>
            </a:r>
            <a:endParaRPr sz="1200">
              <a:solidFill>
                <a:srgbClr val="757575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marR="0" rtl="0" algn="l">
              <a:spcBef>
                <a:spcPts val="600"/>
              </a:spcBef>
              <a:buClr>
                <a:srgbClr val="757575"/>
              </a:buClr>
              <a:buSzPct val="100000"/>
              <a:buFont typeface="Roboto"/>
              <a:buChar char="●"/>
            </a:pPr>
            <a:r>
              <a:rPr lang="fr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Remise à zéro de l’architecture (logiciel et infrastructure) grâce aux outils Cloud (GCP)</a:t>
            </a:r>
          </a:p>
        </p:txBody>
      </p:sp>
      <p:sp>
        <p:nvSpPr>
          <p:cNvPr id="107" name="Shape 107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Shape 108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Shape 109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fr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110" name="Shape 110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3A3A3A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Shape 116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fr" sz="800" u="none" cap="none" strike="noStrike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117" name="Shape 117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Shape 118"/>
          <p:cNvSpPr txBox="1"/>
          <p:nvPr/>
        </p:nvSpPr>
        <p:spPr>
          <a:xfrm>
            <a:off x="1122650" y="2456400"/>
            <a:ext cx="7411800" cy="11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fr" sz="1800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Qu’est ce que Quest</a:t>
            </a:r>
            <a:r>
              <a:rPr baseline="30000" lang="fr" sz="1200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®</a:t>
            </a:r>
            <a:r>
              <a:rPr lang="fr" sz="1800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 ?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fr" sz="1800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Limitations de Quest avant la migration ?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fr" sz="1800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Pourquoi de telles limitations </a:t>
            </a:r>
            <a:r>
              <a:rPr lang="fr" sz="1800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?</a:t>
            </a:r>
          </a:p>
        </p:txBody>
      </p:sp>
      <p:sp>
        <p:nvSpPr>
          <p:cNvPr id="119" name="Shape 119"/>
          <p:cNvSpPr txBox="1"/>
          <p:nvPr/>
        </p:nvSpPr>
        <p:spPr>
          <a:xfrm>
            <a:off x="304800" y="1288100"/>
            <a:ext cx="8839200" cy="1285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fr" sz="4000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02</a:t>
            </a:r>
            <a:r>
              <a:rPr lang="fr" sz="4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La Plateforme Quest de Valorisation </a:t>
            </a:r>
            <a:r>
              <a:rPr lang="fr" sz="4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d'Actions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/>
          <p:nvPr/>
        </p:nvSpPr>
        <p:spPr>
          <a:xfrm>
            <a:off x="381000" y="3048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fr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Qu’est ce que </a:t>
            </a:r>
            <a:r>
              <a:rPr lang="fr" sz="2800">
                <a:solidFill>
                  <a:srgbClr val="E18854"/>
                </a:solidFill>
                <a:latin typeface="Roboto"/>
                <a:ea typeface="Roboto"/>
                <a:cs typeface="Roboto"/>
                <a:sym typeface="Roboto"/>
              </a:rPr>
              <a:t>Quest</a:t>
            </a:r>
            <a:r>
              <a:rPr baseline="30000" lang="fr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®</a:t>
            </a:r>
            <a:r>
              <a:rPr lang="fr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 ?</a:t>
            </a:r>
          </a:p>
        </p:txBody>
      </p:sp>
      <p:sp>
        <p:nvSpPr>
          <p:cNvPr id="125" name="Shape 125"/>
          <p:cNvSpPr txBox="1"/>
          <p:nvPr/>
        </p:nvSpPr>
        <p:spPr>
          <a:xfrm>
            <a:off x="381000" y="908000"/>
            <a:ext cx="8763000" cy="35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Une plateforme de calcul automatisé de valorisation d’actions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lang="fr" sz="1800">
                <a:solidFill>
                  <a:srgbClr val="E18854"/>
                </a:solidFill>
                <a:latin typeface="Roboto"/>
                <a:ea typeface="Roboto"/>
                <a:cs typeface="Roboto"/>
                <a:sym typeface="Roboto"/>
              </a:rPr>
              <a:t>Quest</a:t>
            </a:r>
            <a:r>
              <a:rPr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appartient à </a:t>
            </a:r>
            <a:r>
              <a:rPr b="1"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Canaccord Genuity</a:t>
            </a:r>
            <a:r>
              <a:rPr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, </a:t>
            </a:r>
            <a: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une banque d’investissement globale (GB/Europe/USA/Canada), de taille moyenne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b="1"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Quest est l’une des deux plateformes majeures entièrement automatisées, avec Holt de Credit Suisse</a:t>
            </a:r>
            <a:r>
              <a:rPr lang="fr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:</a:t>
            </a:r>
          </a:p>
          <a:p>
            <a:pPr indent="-279400" lvl="0" marL="457200" rtl="0">
              <a:lnSpc>
                <a:spcPct val="90000"/>
              </a:lnSpc>
              <a:spcBef>
                <a:spcPts val="1200"/>
              </a:spcBef>
              <a:buClr>
                <a:srgbClr val="757575"/>
              </a:buClr>
              <a:buFont typeface="Roboto"/>
              <a:buChar char="●"/>
            </a:pPr>
            <a: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Outil de </a:t>
            </a:r>
            <a: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recherche</a:t>
            </a:r>
            <a: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analytique sur les actions</a:t>
            </a:r>
          </a:p>
          <a:p>
            <a:pPr indent="-279400" lvl="0" marL="457200" rtl="0">
              <a:lnSpc>
                <a:spcPct val="90000"/>
              </a:lnSpc>
              <a:spcBef>
                <a:spcPts val="1200"/>
              </a:spcBef>
              <a:buClr>
                <a:srgbClr val="757575"/>
              </a:buClr>
              <a:buFont typeface="Roboto"/>
              <a:buChar char="●"/>
            </a:pPr>
            <a: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Valorisation de 8 800 Sociétés cotées en bourse (90% capitalisation boursière mondiale)</a:t>
            </a:r>
          </a:p>
          <a:p>
            <a:pPr indent="-279400" lvl="0" marL="457200" rtl="0">
              <a:lnSpc>
                <a:spcPct val="90000"/>
              </a:lnSpc>
              <a:spcBef>
                <a:spcPts val="1200"/>
              </a:spcBef>
              <a:buClr>
                <a:srgbClr val="757575"/>
              </a:buClr>
              <a:buFont typeface="Roboto"/>
              <a:buChar char="●"/>
            </a:pPr>
            <a: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Utilisateurs: inv. inst., analystes de recherche marché actions, gestionnaires de portefeuille</a:t>
            </a:r>
          </a:p>
          <a:p>
            <a:pPr indent="-279400" lvl="0" marL="457200" rtl="0">
              <a:lnSpc>
                <a:spcPct val="90000"/>
              </a:lnSpc>
              <a:spcBef>
                <a:spcPts val="1200"/>
              </a:spcBef>
              <a:buClr>
                <a:srgbClr val="757575"/>
              </a:buClr>
              <a:buFont typeface="Roboto"/>
              <a:buChar char="●"/>
            </a:pPr>
            <a: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Basée sur les données de rapports financiers annuels depuis 30 ans (et les prix </a:t>
            </a:r>
            <a: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journaliers de clôture</a:t>
            </a:r>
            <a: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)</a:t>
            </a:r>
          </a:p>
          <a:p>
            <a:pPr indent="-279400" lvl="0" marL="457200" rtl="0">
              <a:lnSpc>
                <a:spcPct val="90000"/>
              </a:lnSpc>
              <a:spcBef>
                <a:spcPts val="1200"/>
              </a:spcBef>
              <a:buClr>
                <a:srgbClr val="757575"/>
              </a:buClr>
              <a:buFont typeface="Roboto"/>
              <a:buChar char="●"/>
            </a:pPr>
            <a: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Calcul des milliers d’indicateurs de performances par compagnie, région, et industrie</a:t>
            </a:r>
          </a:p>
          <a:p>
            <a:pPr indent="-279400" lvl="0" marL="457200" rtl="0">
              <a:lnSpc>
                <a:spcPct val="90000"/>
              </a:lnSpc>
              <a:spcBef>
                <a:spcPts val="1200"/>
              </a:spcBef>
              <a:buClr>
                <a:srgbClr val="757575"/>
              </a:buClr>
              <a:buFont typeface="Roboto"/>
              <a:buChar char="●"/>
            </a:pPr>
            <a:r>
              <a:rPr lang="fr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Site web financier avec une multitude de tables et de graphes</a:t>
            </a:r>
          </a:p>
        </p:txBody>
      </p:sp>
      <p:sp>
        <p:nvSpPr>
          <p:cNvPr id="126" name="Shape 126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Shape 127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Shape 128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fr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129" name="Shape 129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QuestLogo.jpeg" id="130" name="Shape 1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26937" y="456893"/>
            <a:ext cx="1395725" cy="3068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anaccordGenuity.gif" id="131" name="Shape 1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61225" y="451437"/>
            <a:ext cx="1434549" cy="317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  <p:pic>
        <p:nvPicPr>
          <p:cNvPr descr="Apple-20160624.png" id="137" name="Shape 1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864"/>
            <a:ext cx="9143999" cy="51357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